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90" r:id="rId4"/>
    <p:sldId id="258" r:id="rId5"/>
    <p:sldId id="259" r:id="rId6"/>
    <p:sldId id="267" r:id="rId7"/>
    <p:sldId id="264" r:id="rId8"/>
    <p:sldId id="265" r:id="rId9"/>
    <p:sldId id="266" r:id="rId10"/>
    <p:sldId id="269" r:id="rId11"/>
    <p:sldId id="271" r:id="rId12"/>
    <p:sldId id="272" r:id="rId13"/>
    <p:sldId id="284" r:id="rId14"/>
    <p:sldId id="273" r:id="rId15"/>
    <p:sldId id="274" r:id="rId16"/>
    <p:sldId id="277" r:id="rId17"/>
    <p:sldId id="283" r:id="rId18"/>
    <p:sldId id="278" r:id="rId19"/>
    <p:sldId id="279" r:id="rId20"/>
    <p:sldId id="280" r:id="rId21"/>
    <p:sldId id="281" r:id="rId22"/>
    <p:sldId id="287" r:id="rId23"/>
    <p:sldId id="288" r:id="rId24"/>
    <p:sldId id="289" r:id="rId25"/>
    <p:sldId id="291" r:id="rId26"/>
    <p:sldId id="285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CE0"/>
    <a:srgbClr val="FFF3E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>
    <p:restoredLeft sz="15620"/>
    <p:restoredTop sz="94660"/>
  </p:normalViewPr>
  <p:slideViewPr>
    <p:cSldViewPr snapToGrid="0" snapToObjects="1">
      <p:cViewPr varScale="1">
        <p:scale>
          <a:sx n="69" d="100"/>
          <a:sy n="69" d="100"/>
        </p:scale>
        <p:origin x="-72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8CF5C-4A29-3F4D-A44B-1016E2384BDB}" type="datetimeFigureOut">
              <a:rPr lang="en-US" smtClean="0"/>
              <a:pPr/>
              <a:t>8/3/2011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77506-D553-9440-9707-B60E0A1C7F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8CF5C-4A29-3F4D-A44B-1016E2384BDB}" type="datetimeFigureOut">
              <a:rPr lang="en-US" smtClean="0"/>
              <a:pPr/>
              <a:t>8/3/2011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77506-D553-9440-9707-B60E0A1C7F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8CF5C-4A29-3F4D-A44B-1016E2384BDB}" type="datetimeFigureOut">
              <a:rPr lang="en-US" smtClean="0"/>
              <a:pPr/>
              <a:t>8/3/2011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77506-D553-9440-9707-B60E0A1C7F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8CF5C-4A29-3F4D-A44B-1016E2384BDB}" type="datetimeFigureOut">
              <a:rPr lang="en-US" smtClean="0"/>
              <a:pPr/>
              <a:t>8/3/2011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77506-D553-9440-9707-B60E0A1C7F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8CF5C-4A29-3F4D-A44B-1016E2384BDB}" type="datetimeFigureOut">
              <a:rPr lang="en-US" smtClean="0"/>
              <a:pPr/>
              <a:t>8/3/2011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77506-D553-9440-9707-B60E0A1C7F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8CF5C-4A29-3F4D-A44B-1016E2384BDB}" type="datetimeFigureOut">
              <a:rPr lang="en-US" smtClean="0"/>
              <a:pPr/>
              <a:t>8/3/2011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77506-D553-9440-9707-B60E0A1C7F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8CF5C-4A29-3F4D-A44B-1016E2384BDB}" type="datetimeFigureOut">
              <a:rPr lang="en-US" smtClean="0"/>
              <a:pPr/>
              <a:t>8/3/2011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77506-D553-9440-9707-B60E0A1C7F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8CF5C-4A29-3F4D-A44B-1016E2384BDB}" type="datetimeFigureOut">
              <a:rPr lang="en-US" smtClean="0"/>
              <a:pPr/>
              <a:t>8/3/2011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77506-D553-9440-9707-B60E0A1C7F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8CF5C-4A29-3F4D-A44B-1016E2384BDB}" type="datetimeFigureOut">
              <a:rPr lang="en-US" smtClean="0"/>
              <a:pPr/>
              <a:t>8/3/2011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77506-D553-9440-9707-B60E0A1C7F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8CF5C-4A29-3F4D-A44B-1016E2384BDB}" type="datetimeFigureOut">
              <a:rPr lang="en-US" smtClean="0"/>
              <a:pPr/>
              <a:t>8/3/2011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77506-D553-9440-9707-B60E0A1C7F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8CF5C-4A29-3F4D-A44B-1016E2384BDB}" type="datetimeFigureOut">
              <a:rPr lang="en-US" smtClean="0"/>
              <a:pPr/>
              <a:t>8/3/2011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77506-D553-9440-9707-B60E0A1C7F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B8CF5C-4A29-3F4D-A44B-1016E2384BDB}" type="datetimeFigureOut">
              <a:rPr lang="en-US" smtClean="0"/>
              <a:pPr/>
              <a:t>8/3/2011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77506-D553-9440-9707-B60E0A1C7F9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05724"/>
            <a:ext cx="9143999" cy="1470025"/>
          </a:xfrm>
        </p:spPr>
        <p:txBody>
          <a:bodyPr>
            <a:normAutofit fontScale="90000"/>
          </a:bodyPr>
          <a:lstStyle/>
          <a:p>
            <a:r>
              <a:rPr lang="en-US" sz="5333" dirty="0" smtClean="0"/>
              <a:t>The path to magnetic fusion energy</a:t>
            </a:r>
            <a:br>
              <a:rPr lang="en-US" sz="5333" dirty="0" smtClean="0"/>
            </a:br>
            <a:r>
              <a:rPr lang="en-US" sz="4444" i="1" dirty="0" smtClean="0">
                <a:solidFill>
                  <a:srgbClr val="3366FF"/>
                </a:solidFill>
              </a:rPr>
              <a:t>from physics to energy</a:t>
            </a:r>
            <a:r>
              <a:rPr lang="en-US" sz="3556" i="1" dirty="0" smtClean="0">
                <a:solidFill>
                  <a:srgbClr val="3366FF"/>
                </a:solidFill>
              </a:rPr>
              <a:t/>
            </a:r>
            <a:br>
              <a:rPr lang="en-US" sz="3556" i="1" dirty="0" smtClean="0">
                <a:solidFill>
                  <a:srgbClr val="3366FF"/>
                </a:solidFill>
              </a:rPr>
            </a:br>
            <a:endParaRPr lang="en-US" sz="3556" i="1" dirty="0">
              <a:solidFill>
                <a:srgbClr val="3366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160838"/>
            <a:ext cx="6400800" cy="17526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Stewart Prager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Princeton Plasma Physics Laboratory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81863" y="6019800"/>
            <a:ext cx="1376362" cy="539750"/>
          </a:xfrm>
          <a:prstGeom prst="rect">
            <a:avLst/>
          </a:prstGeom>
          <a:noFill/>
          <a:ln w="28575">
            <a:noFill/>
            <a:round/>
            <a:headEnd/>
            <a:tailEnd/>
          </a:ln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6008688"/>
            <a:ext cx="2147888" cy="541337"/>
          </a:xfrm>
          <a:prstGeom prst="rect">
            <a:avLst/>
          </a:prstGeom>
          <a:noFill/>
          <a:ln w="28575">
            <a:noFill/>
            <a:round/>
            <a:headEnd/>
            <a:tailEnd/>
          </a:ln>
        </p:spPr>
      </p:pic>
      <p:pic>
        <p:nvPicPr>
          <p:cNvPr id="6" name="Picture 2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40150" y="5913438"/>
            <a:ext cx="1997075" cy="687387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39719" y="1364516"/>
            <a:ext cx="8487390" cy="4662488"/>
          </a:xfrm>
          <a:prstGeom prst="rect">
            <a:avLst/>
          </a:prstGeom>
          <a:noFill/>
          <a:ln w="76200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39719" y="78683"/>
            <a:ext cx="8229600" cy="558037"/>
          </a:xfrm>
        </p:spPr>
        <p:txBody>
          <a:bodyPr>
            <a:noAutofit/>
          </a:bodyPr>
          <a:lstStyle/>
          <a:p>
            <a:pPr algn="l"/>
            <a:r>
              <a:rPr lang="en-US" sz="3200" dirty="0" smtClean="0"/>
              <a:t>We have come very far…</a:t>
            </a:r>
            <a:endParaRPr lang="en-US" sz="4800" dirty="0"/>
          </a:p>
        </p:txBody>
      </p:sp>
      <p:sp>
        <p:nvSpPr>
          <p:cNvPr id="6" name="TextBox 5"/>
          <p:cNvSpPr txBox="1"/>
          <p:nvPr/>
        </p:nvSpPr>
        <p:spPr>
          <a:xfrm>
            <a:off x="347724" y="665239"/>
            <a:ext cx="860743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Routinely producing plasmas at astronomical temperatures: 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						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						300 million degrees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0149" y="1770874"/>
            <a:ext cx="1381359" cy="35853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4150" y="1770874"/>
            <a:ext cx="4076927" cy="376396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08949" y="5438039"/>
            <a:ext cx="32078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radius (</a:t>
            </a:r>
            <a:r>
              <a:rPr lang="en-US" sz="2400" dirty="0" err="1" smtClean="0"/>
              <a:t>m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sp>
        <p:nvSpPr>
          <p:cNvPr id="11" name="Rectangle 10"/>
          <p:cNvSpPr/>
          <p:nvPr/>
        </p:nvSpPr>
        <p:spPr>
          <a:xfrm>
            <a:off x="1508887" y="1496236"/>
            <a:ext cx="884923" cy="39714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9719" y="2496273"/>
            <a:ext cx="22786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Temperature</a:t>
            </a:r>
          </a:p>
          <a:p>
            <a:pPr algn="ctr"/>
            <a:r>
              <a:rPr lang="en-US" sz="2400" dirty="0" smtClean="0"/>
              <a:t>(million degrees)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2075449" y="1770874"/>
            <a:ext cx="829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330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252427" y="5098310"/>
            <a:ext cx="331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3408949" y="4616751"/>
            <a:ext cx="2433538" cy="4028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456950" y="5899704"/>
            <a:ext cx="663692" cy="1272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47724" y="6027003"/>
            <a:ext cx="86074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And manipulating hot plasmas with remarkable finesses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(with radio waves, particle beams, magnetic fields…..)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728792"/>
            <a:ext cx="9144000" cy="5410072"/>
          </a:xfrm>
          <a:prstGeom prst="rect">
            <a:avLst/>
          </a:prstGeom>
          <a:solidFill>
            <a:srgbClr val="FFFCE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703250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7258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We have produced fusion energy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771" y="1665194"/>
            <a:ext cx="8156972" cy="3962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29000" y="1080418"/>
            <a:ext cx="28194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10 MW in 1994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7623572" y="3277062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PPPL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613886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1997: 16 MW produced in JET (UK)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1"/>
          <p:cNvSpPr>
            <a:spLocks noGrp="1"/>
          </p:cNvSpPr>
          <p:nvPr>
            <p:ph type="title"/>
          </p:nvPr>
        </p:nvSpPr>
        <p:spPr>
          <a:xfrm>
            <a:off x="609600" y="0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huge advance in fusion power</a:t>
            </a:r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81000" y="563562"/>
            <a:ext cx="8763000" cy="5278438"/>
          </a:xfrm>
          <a:prstGeom prst="rect">
            <a:avLst/>
          </a:prstGeom>
          <a:noFill/>
          <a:ln/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5448300" y="5380335"/>
            <a:ext cx="1752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C30C0C"/>
                </a:solidFill>
              </a:rPr>
              <a:t>year</a:t>
            </a:r>
            <a:endParaRPr lang="en-US" sz="2400" dirty="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609600" y="715962"/>
            <a:ext cx="12954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609600" y="868362"/>
            <a:ext cx="2743200" cy="6096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609600" y="868362"/>
            <a:ext cx="281940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rgbClr val="C30C0C"/>
                </a:solidFill>
              </a:rPr>
              <a:t>fusion power</a:t>
            </a:r>
            <a:endParaRPr lang="en-US" sz="2800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 rot="20299143">
            <a:off x="1981200" y="2468562"/>
            <a:ext cx="3636963" cy="3317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2438400" y="2087562"/>
            <a:ext cx="1524000" cy="685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3657600" y="2697162"/>
            <a:ext cx="304800" cy="152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 rot="19852852">
            <a:off x="5370513" y="1693862"/>
            <a:ext cx="615950" cy="1714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981200" y="3306762"/>
            <a:ext cx="228600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5791200" y="2239962"/>
            <a:ext cx="1295400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5638800" y="1630362"/>
            <a:ext cx="6858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5791200" y="1935162"/>
            <a:ext cx="152400" cy="152400"/>
          </a:xfrm>
          <a:prstGeom prst="rect">
            <a:avLst/>
          </a:prstGeom>
          <a:solidFill>
            <a:srgbClr val="0718D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0718D5"/>
              </a:solidFill>
              <a:latin typeface="Times" pitchFamily="-105" charset="0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6477000" y="1858962"/>
            <a:ext cx="152400" cy="152400"/>
          </a:xfrm>
          <a:prstGeom prst="rect">
            <a:avLst/>
          </a:prstGeom>
          <a:solidFill>
            <a:srgbClr val="0718D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0718D5"/>
              </a:solidFill>
              <a:latin typeface="Times" pitchFamily="-105" charset="0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6705600" y="1782762"/>
            <a:ext cx="152400" cy="152400"/>
          </a:xfrm>
          <a:prstGeom prst="rect">
            <a:avLst/>
          </a:prstGeom>
          <a:solidFill>
            <a:srgbClr val="0718D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0718D5"/>
              </a:solidFill>
              <a:latin typeface="Times" pitchFamily="-105" charset="0"/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 rot="20609026">
            <a:off x="6084888" y="1325562"/>
            <a:ext cx="2590800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8382000" y="1020762"/>
            <a:ext cx="457200" cy="609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Line 21"/>
          <p:cNvSpPr>
            <a:spLocks noChangeShapeType="1"/>
          </p:cNvSpPr>
          <p:nvPr/>
        </p:nvSpPr>
        <p:spPr bwMode="auto">
          <a:xfrm>
            <a:off x="8610600" y="944562"/>
            <a:ext cx="0" cy="685800"/>
          </a:xfrm>
          <a:prstGeom prst="line">
            <a:avLst/>
          </a:prstGeom>
          <a:noFill/>
          <a:ln w="76200">
            <a:solidFill>
              <a:srgbClr val="00008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Line 22"/>
          <p:cNvSpPr>
            <a:spLocks noChangeShapeType="1"/>
          </p:cNvSpPr>
          <p:nvPr/>
        </p:nvSpPr>
        <p:spPr bwMode="auto">
          <a:xfrm>
            <a:off x="1905000" y="1858962"/>
            <a:ext cx="66294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0" y="62484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/>
              <a:t>Progress in fusion power halted by lack of facility, not science</a:t>
            </a:r>
            <a:endParaRPr lang="en-US" sz="2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563" y="0"/>
            <a:ext cx="8229600" cy="584976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These results in the early 1990s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3" name="Picture 2" descr="02A0625-02.jpg                                                 0001525EMacintosh HD                   B8BD1D7C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0854" y="815894"/>
            <a:ext cx="6383237" cy="4888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36438" y="5898903"/>
            <a:ext cx="86795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00FF"/>
                </a:solidFill>
              </a:rPr>
              <a:t>triggered an increase in the worldwide fusion effort</a:t>
            </a:r>
          </a:p>
          <a:p>
            <a:r>
              <a:rPr lang="en-US" sz="3200" dirty="0" smtClean="0">
                <a:solidFill>
                  <a:srgbClr val="0000FF"/>
                </a:solidFill>
              </a:rPr>
              <a:t>                               (outside the US)</a:t>
            </a:r>
            <a:endParaRPr lang="en-US" sz="32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u="sng" dirty="0" smtClean="0"/>
              <a:t>The international ITER experiment</a:t>
            </a:r>
            <a:endParaRPr lang="en-US" u="sng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874493"/>
            <a:ext cx="8229600" cy="6401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Will generate 500 MW of fusion power for 500 seconds,</a:t>
            </a:r>
          </a:p>
          <a:p>
            <a:endParaRPr lang="en-US" sz="2800" dirty="0" smtClean="0"/>
          </a:p>
          <a:p>
            <a:r>
              <a:rPr lang="en-US" sz="2800" dirty="0" smtClean="0"/>
              <a:t>Study key physics and technology for fusion</a:t>
            </a:r>
          </a:p>
          <a:p>
            <a:endParaRPr lang="en-US" sz="2800" dirty="0" smtClean="0"/>
          </a:p>
          <a:p>
            <a:r>
              <a:rPr lang="en-US" sz="2800" dirty="0" smtClean="0"/>
              <a:t>Partnership covers half the world’s population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 smtClean="0"/>
              <a:t>Under construction in France</a:t>
            </a:r>
          </a:p>
          <a:p>
            <a:endParaRPr lang="en-US" sz="2800" dirty="0" smtClean="0"/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585352" y="3422073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lvl="1">
              <a:buNone/>
            </a:pPr>
            <a:r>
              <a:rPr lang="en-US" sz="2400" dirty="0" smtClean="0"/>
              <a:t>	</a:t>
            </a:r>
            <a:r>
              <a:rPr lang="en-US" sz="2400" dirty="0" smtClean="0">
                <a:solidFill>
                  <a:srgbClr val="0000FF"/>
                </a:solidFill>
              </a:rPr>
              <a:t>the European Union (45%)</a:t>
            </a:r>
          </a:p>
          <a:p>
            <a:pPr lvl="1">
              <a:buNone/>
            </a:pPr>
            <a:r>
              <a:rPr lang="en-US" sz="2400" dirty="0" smtClean="0">
                <a:solidFill>
                  <a:srgbClr val="0000FF"/>
                </a:solidFill>
              </a:rPr>
              <a:t>	China</a:t>
            </a:r>
          </a:p>
          <a:p>
            <a:pPr lvl="1">
              <a:buNone/>
            </a:pPr>
            <a:r>
              <a:rPr lang="en-US" sz="2400" dirty="0" smtClean="0">
                <a:solidFill>
                  <a:srgbClr val="0000FF"/>
                </a:solidFill>
              </a:rPr>
              <a:t>	India</a:t>
            </a:r>
          </a:p>
          <a:p>
            <a:pPr lvl="1">
              <a:buNone/>
            </a:pPr>
            <a:r>
              <a:rPr lang="en-US" sz="2400" dirty="0" smtClean="0">
                <a:solidFill>
                  <a:srgbClr val="0000FF"/>
                </a:solidFill>
              </a:rPr>
              <a:t>	Japan</a:t>
            </a:r>
          </a:p>
          <a:p>
            <a:pPr lvl="1">
              <a:buNone/>
            </a:pPr>
            <a:r>
              <a:rPr lang="en-US" sz="2400" dirty="0" smtClean="0">
                <a:solidFill>
                  <a:srgbClr val="0000FF"/>
                </a:solidFill>
              </a:rPr>
              <a:t>	Russia</a:t>
            </a:r>
          </a:p>
          <a:p>
            <a:pPr lvl="1">
              <a:buNone/>
            </a:pPr>
            <a:r>
              <a:rPr lang="en-US" sz="2400" dirty="0" smtClean="0">
                <a:solidFill>
                  <a:srgbClr val="0000FF"/>
                </a:solidFill>
              </a:rPr>
              <a:t>	South Korea</a:t>
            </a:r>
          </a:p>
          <a:p>
            <a:pPr lvl="1">
              <a:buNone/>
            </a:pPr>
            <a:r>
              <a:rPr lang="en-US" sz="2400" dirty="0" smtClean="0">
                <a:solidFill>
                  <a:srgbClr val="0000FF"/>
                </a:solidFill>
              </a:rPr>
              <a:t>	The United States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u="sng" dirty="0" smtClean="0"/>
              <a:t>ITER is a reactor-scale experiment</a:t>
            </a:r>
            <a:endParaRPr lang="en-US" u="sng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715962"/>
            <a:ext cx="6324600" cy="579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00" y="762000"/>
            <a:ext cx="4876800" cy="533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r>
              <a:rPr lang="en-US" sz="3600" dirty="0" smtClean="0"/>
              <a:t>site preparation </a:t>
            </a:r>
            <a:br>
              <a:rPr lang="en-US" sz="3600" dirty="0" smtClean="0"/>
            </a:br>
            <a:r>
              <a:rPr lang="en-US" sz="3600" dirty="0" smtClean="0"/>
              <a:t>in France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381500" cy="32247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3182" y="3224784"/>
            <a:ext cx="5160817" cy="36332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4667" y="4681210"/>
            <a:ext cx="40468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Will operate in 2020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17638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sz="3600" dirty="0" smtClean="0"/>
              <a:t>In addition to ITER,</a:t>
            </a:r>
            <a:br>
              <a:rPr lang="en-US" sz="3600" dirty="0" smtClean="0"/>
            </a:br>
            <a:r>
              <a:rPr lang="en-US" sz="3600" dirty="0" smtClean="0"/>
              <a:t>fusion research in other nations is surging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686800" cy="715962"/>
          </a:xfrm>
        </p:spPr>
        <p:txBody>
          <a:bodyPr>
            <a:normAutofit fontScale="90000"/>
          </a:bodyPr>
          <a:lstStyle/>
          <a:p>
            <a:r>
              <a:rPr lang="en-US" sz="3200" u="sng" dirty="0" smtClean="0"/>
              <a:t>The escalating magnetic fusion activity across the world</a:t>
            </a:r>
            <a:endParaRPr lang="en-US" sz="3200" u="sng" dirty="0"/>
          </a:p>
        </p:txBody>
      </p:sp>
      <p:pic>
        <p:nvPicPr>
          <p:cNvPr id="7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19600" y="4255532"/>
            <a:ext cx="3817937" cy="2544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374" y="4276725"/>
            <a:ext cx="3738563" cy="258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91000" y="856694"/>
            <a:ext cx="4249737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4249737" y="3886200"/>
            <a:ext cx="4650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   Korea: superconducting </a:t>
            </a:r>
            <a:r>
              <a:rPr lang="en-US" sz="2000" dirty="0" err="1" smtClean="0"/>
              <a:t>tokamak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4191000" y="487362"/>
            <a:ext cx="449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   China: superconducting </a:t>
            </a:r>
            <a:r>
              <a:rPr lang="en-US" sz="2000" dirty="0" err="1" smtClean="0"/>
              <a:t>tokamak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79374" y="3886200"/>
            <a:ext cx="41116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Japan: superconducting </a:t>
            </a:r>
            <a:r>
              <a:rPr lang="en-US" sz="2000" dirty="0" err="1" smtClean="0"/>
              <a:t>stellarator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457200" y="1295400"/>
            <a:ext cx="358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New major facilities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686800" cy="715962"/>
          </a:xfrm>
        </p:spPr>
        <p:txBody>
          <a:bodyPr>
            <a:normAutofit fontScale="90000"/>
          </a:bodyPr>
          <a:lstStyle/>
          <a:p>
            <a:r>
              <a:rPr lang="en-US" sz="3200" u="sng" dirty="0" smtClean="0"/>
              <a:t>The escalating magnetic fusion activity across the world</a:t>
            </a:r>
            <a:endParaRPr lang="en-US" sz="3200" u="sng" dirty="0"/>
          </a:p>
        </p:txBody>
      </p:sp>
      <p:pic>
        <p:nvPicPr>
          <p:cNvPr id="7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19600" y="4255532"/>
            <a:ext cx="3817937" cy="2544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374" y="4276725"/>
            <a:ext cx="3738563" cy="258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91000" y="856694"/>
            <a:ext cx="4249737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4249736" y="3886200"/>
            <a:ext cx="48942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    Korea: superconducting </a:t>
            </a:r>
            <a:r>
              <a:rPr lang="en-US" sz="2000" dirty="0" err="1" smtClean="0"/>
              <a:t>tokamak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4191000" y="487362"/>
            <a:ext cx="449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   China: superconducting </a:t>
            </a:r>
            <a:r>
              <a:rPr lang="en-US" sz="2000" dirty="0" err="1" smtClean="0"/>
              <a:t>tokamak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79374" y="3886200"/>
            <a:ext cx="41116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Japan: superconducting </a:t>
            </a:r>
            <a:r>
              <a:rPr lang="en-US" sz="2000" dirty="0" err="1" smtClean="0"/>
              <a:t>stellarator</a:t>
            </a:r>
            <a:endParaRPr lang="en-US" sz="20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4" y="1006610"/>
            <a:ext cx="3902936" cy="259328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9374" y="487362"/>
            <a:ext cx="41116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England:  </a:t>
            </a:r>
            <a:r>
              <a:rPr lang="en-US" sz="2000" dirty="0" err="1" smtClean="0"/>
              <a:t>tokamak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"/>
            <a:ext cx="7772400" cy="381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u="sng" dirty="0" smtClean="0">
                <a:ea typeface="+mj-ea"/>
                <a:cs typeface="+mj-cs"/>
              </a:rPr>
              <a:t>The Sun is a natural fusion reactor</a:t>
            </a:r>
            <a:endParaRPr lang="en-US" dirty="0">
              <a:ea typeface="+mj-ea"/>
              <a:cs typeface="+mj-cs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0501" y="766027"/>
            <a:ext cx="4646302" cy="4646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55120" y="5684202"/>
            <a:ext cx="79030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A hot gas of billions of particles – a </a:t>
            </a:r>
            <a:r>
              <a:rPr lang="en-US" sz="3200" dirty="0" smtClean="0">
                <a:solidFill>
                  <a:srgbClr val="FF0000"/>
                </a:solidFill>
              </a:rPr>
              <a:t>PLASMA</a:t>
            </a:r>
          </a:p>
          <a:p>
            <a:pPr algn="ctr"/>
            <a:r>
              <a:rPr lang="en-US" sz="3200" dirty="0" smtClean="0"/>
              <a:t>Particles undergo nuclear fusion reactions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9762"/>
          </a:xfrm>
        </p:spPr>
        <p:txBody>
          <a:bodyPr>
            <a:normAutofit/>
          </a:bodyPr>
          <a:lstStyle/>
          <a:p>
            <a:r>
              <a:rPr lang="en-US" sz="3200" u="sng" dirty="0" smtClean="0"/>
              <a:t>Major facilities under construction</a:t>
            </a:r>
            <a:endParaRPr lang="en-US" sz="3200" u="sng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76" y="1066800"/>
            <a:ext cx="3304519" cy="25908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0" y="639762"/>
            <a:ext cx="426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        Japan: superconducting </a:t>
            </a:r>
            <a:r>
              <a:rPr lang="en-US" sz="2000" dirty="0" err="1" smtClean="0"/>
              <a:t>tokamak</a:t>
            </a:r>
            <a:endParaRPr lang="en-US" sz="2000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8154" y="1066800"/>
            <a:ext cx="4318646" cy="283951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4267200" y="639762"/>
            <a:ext cx="487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Germany: superconducting </a:t>
            </a:r>
            <a:r>
              <a:rPr lang="en-US" sz="2000" dirty="0" err="1" smtClean="0"/>
              <a:t>stellarator</a:t>
            </a:r>
            <a:endParaRPr lang="en-US" sz="2000" dirty="0"/>
          </a:p>
        </p:txBody>
      </p:sp>
      <p:pic>
        <p:nvPicPr>
          <p:cNvPr id="25" name="Picture 2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11689" y="4133850"/>
            <a:ext cx="2971800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" name="TextBox 25"/>
          <p:cNvSpPr txBox="1"/>
          <p:nvPr/>
        </p:nvSpPr>
        <p:spPr>
          <a:xfrm>
            <a:off x="838200" y="3765578"/>
            <a:ext cx="3429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France: ITER</a:t>
            </a:r>
            <a:endParaRPr lang="en-US" sz="2000" dirty="0"/>
          </a:p>
        </p:txBody>
      </p:sp>
      <p:sp>
        <p:nvSpPr>
          <p:cNvPr id="27" name="TextBox 26"/>
          <p:cNvSpPr txBox="1"/>
          <p:nvPr/>
        </p:nvSpPr>
        <p:spPr>
          <a:xfrm>
            <a:off x="4684560" y="4559854"/>
            <a:ext cx="400224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660066"/>
                </a:solidFill>
              </a:rPr>
              <a:t>The world has entered the era of superconducting facilities (steady-state)</a:t>
            </a:r>
            <a:endParaRPr lang="en-US" sz="2400" dirty="0">
              <a:solidFill>
                <a:srgbClr val="66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609600"/>
          </a:xfrm>
        </p:spPr>
        <p:txBody>
          <a:bodyPr>
            <a:noAutofit/>
          </a:bodyPr>
          <a:lstStyle/>
          <a:p>
            <a:r>
              <a:rPr lang="en-US" sz="2800" u="sng" dirty="0" smtClean="0"/>
              <a:t>The US operates a strong set of medium-scale experiments</a:t>
            </a:r>
            <a:endParaRPr lang="en-US" sz="2800" u="sng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7471"/>
            <a:ext cx="2971800" cy="241013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1295400"/>
            <a:ext cx="3144943" cy="2362201"/>
          </a:xfrm>
          <a:prstGeom prst="rect">
            <a:avLst/>
          </a:prstGeom>
        </p:spPr>
      </p:pic>
      <p:pic>
        <p:nvPicPr>
          <p:cNvPr id="14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72200" y="1295400"/>
            <a:ext cx="2514600" cy="3254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0" y="838200"/>
            <a:ext cx="929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 General Atomics                                         MIT		                  Princeton (PPPL)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28600" y="3987270"/>
            <a:ext cx="8915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en-US" sz="2400" dirty="0" smtClean="0"/>
              <a:t>Performing world-leading fusion research </a:t>
            </a:r>
          </a:p>
          <a:p>
            <a:r>
              <a:rPr lang="en-US" sz="2400" dirty="0" smtClean="0"/>
              <a:t>  for ITER and beyond</a:t>
            </a:r>
          </a:p>
          <a:p>
            <a:pPr>
              <a:buFont typeface="Arial"/>
              <a:buChar char="•"/>
            </a:pPr>
            <a:endParaRPr lang="en-US" sz="2400" dirty="0" smtClean="0"/>
          </a:p>
          <a:p>
            <a:pPr>
              <a:buFont typeface="Arial"/>
              <a:buChar char="•"/>
            </a:pPr>
            <a:r>
              <a:rPr lang="en-US" sz="2400" dirty="0" smtClean="0"/>
              <a:t> However, in 10 years, the new facilities overseas will be more</a:t>
            </a:r>
          </a:p>
          <a:p>
            <a:r>
              <a:rPr lang="en-US" sz="2400" dirty="0" smtClean="0"/>
              <a:t>   capable than the US facilities</a:t>
            </a:r>
          </a:p>
          <a:p>
            <a:endParaRPr lang="en-US" sz="2400" dirty="0" smtClean="0"/>
          </a:p>
          <a:p>
            <a:pPr>
              <a:buFont typeface="Arial"/>
              <a:buChar char="•"/>
            </a:pP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660066"/>
                </a:solidFill>
              </a:rPr>
              <a:t>Ready to move to new facilities to attack remaining issues for fusion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-38102" y="553998"/>
            <a:ext cx="9144000" cy="7667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3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-107" charset="0"/>
              <a:ea typeface="ヒラギノ角ゴ Pro W3" pitchFamily="-107" charset="-128"/>
              <a:cs typeface="ヒラギノ角ゴ Pro W3" pitchFamily="-107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4186" y="1562031"/>
            <a:ext cx="769763" cy="40011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chemeClr val="tx1"/>
                </a:solidFill>
                <a:ea typeface="ヒラギノ角ゴ Pro W3" pitchFamily="-107" charset="-128"/>
                <a:cs typeface="ヒラギノ角ゴ Pro W3" pitchFamily="-107" charset="-128"/>
              </a:rPr>
              <a:t>ITER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239707" y="2143225"/>
            <a:ext cx="1866191" cy="707886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2000" b="1" dirty="0" smtClean="0">
                <a:solidFill>
                  <a:schemeClr val="tx1"/>
                </a:solidFill>
                <a:ea typeface="ヒラギノ角ゴ Pro W3" pitchFamily="-107" charset="-128"/>
                <a:cs typeface="ヒラギノ角ゴ Pro W3" pitchFamily="-107" charset="-128"/>
              </a:rPr>
              <a:t>Demonstration</a:t>
            </a:r>
          </a:p>
          <a:p>
            <a:pPr>
              <a:defRPr/>
            </a:pPr>
            <a:r>
              <a:rPr lang="en-US" sz="2000" b="1" dirty="0">
                <a:solidFill>
                  <a:schemeClr val="tx1"/>
                </a:solidFill>
                <a:ea typeface="ヒラギノ角ゴ Pro W3" pitchFamily="-107" charset="-128"/>
                <a:cs typeface="ヒラギノ角ゴ Pro W3" pitchFamily="-107" charset="-128"/>
              </a:rPr>
              <a:t>Power Plant</a:t>
            </a:r>
          </a:p>
        </p:txBody>
      </p:sp>
      <p:sp>
        <p:nvSpPr>
          <p:cNvPr id="7" name="Arc 6"/>
          <p:cNvSpPr/>
          <p:nvPr/>
        </p:nvSpPr>
        <p:spPr>
          <a:xfrm>
            <a:off x="2276474" y="1749386"/>
            <a:ext cx="4562474" cy="2236236"/>
          </a:xfrm>
          <a:prstGeom prst="arc">
            <a:avLst>
              <a:gd name="adj1" fmla="val 11176801"/>
              <a:gd name="adj2" fmla="val 21162089"/>
            </a:avLst>
          </a:prstGeom>
          <a:ln w="127000">
            <a:tailEnd type="triangle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matte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ea typeface="ヒラギノ角ゴ Pro W3" pitchFamily="-107" charset="-128"/>
              <a:cs typeface="ヒラギノ角ゴ Pro W3" pitchFamily="-107" charset="-128"/>
            </a:endParaRPr>
          </a:p>
        </p:txBody>
      </p:sp>
      <p:sp>
        <p:nvSpPr>
          <p:cNvPr id="8" name="Arc 7"/>
          <p:cNvSpPr/>
          <p:nvPr/>
        </p:nvSpPr>
        <p:spPr>
          <a:xfrm flipV="1">
            <a:off x="2419347" y="3869889"/>
            <a:ext cx="4562474" cy="1775619"/>
          </a:xfrm>
          <a:prstGeom prst="arc">
            <a:avLst>
              <a:gd name="adj1" fmla="val 11176801"/>
              <a:gd name="adj2" fmla="val 21162089"/>
            </a:avLst>
          </a:prstGeom>
          <a:ln w="127000">
            <a:tailEnd type="triangle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matte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ea typeface="ヒラギノ角ゴ Pro W3" pitchFamily="-107" charset="-128"/>
              <a:cs typeface="ヒラギノ角ゴ Pro W3" pitchFamily="-107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003" y="3154625"/>
            <a:ext cx="2739911" cy="115416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600" b="1" u="sng" dirty="0">
                <a:solidFill>
                  <a:schemeClr val="tx1"/>
                </a:solidFill>
                <a:ea typeface="ヒラギノ角ゴ Pro W3" pitchFamily="-107" charset="-128"/>
                <a:cs typeface="ヒラギノ角ゴ Pro W3" pitchFamily="-107" charset="-128"/>
              </a:rPr>
              <a:t>Supporting</a:t>
            </a:r>
            <a:r>
              <a:rPr lang="en-US" sz="1600" b="1" u="sng" dirty="0" smtClean="0">
                <a:solidFill>
                  <a:schemeClr val="tx1"/>
                </a:solidFill>
                <a:ea typeface="ヒラギノ角ゴ Pro W3" pitchFamily="-107" charset="-128"/>
                <a:cs typeface="ヒラギノ角ゴ Pro W3" pitchFamily="-107" charset="-128"/>
              </a:rPr>
              <a:t> Research Program</a:t>
            </a:r>
          </a:p>
          <a:p>
            <a:pPr algn="ctr">
              <a:spcBef>
                <a:spcPts val="600"/>
              </a:spcBef>
              <a:defRPr/>
            </a:pPr>
            <a:r>
              <a:rPr lang="en-US" sz="1600" b="1" dirty="0" smtClean="0">
                <a:solidFill>
                  <a:schemeClr val="tx1"/>
                </a:solidFill>
                <a:ea typeface="ヒラギノ角ゴ Pro W3" pitchFamily="-107" charset="-128"/>
                <a:cs typeface="ヒラギノ角ゴ Pro W3" pitchFamily="-107" charset="-128"/>
              </a:rPr>
              <a:t>Plasma confinement </a:t>
            </a:r>
          </a:p>
          <a:p>
            <a:pPr algn="ctr">
              <a:defRPr/>
            </a:pPr>
            <a:r>
              <a:rPr lang="en-US" sz="1600" b="1" dirty="0" smtClean="0">
                <a:solidFill>
                  <a:schemeClr val="tx1"/>
                </a:solidFill>
                <a:ea typeface="ヒラギノ角ゴ Pro W3" pitchFamily="-107" charset="-128"/>
                <a:cs typeface="ヒラギノ角ゴ Pro W3" pitchFamily="-107" charset="-128"/>
              </a:rPr>
              <a:t>Materials science/engineering</a:t>
            </a:r>
            <a:endParaRPr lang="en-US" sz="1400" b="1" dirty="0" smtClean="0">
              <a:solidFill>
                <a:schemeClr val="tx1"/>
              </a:solidFill>
              <a:ea typeface="ヒラギノ角ゴ Pro W3" pitchFamily="-107" charset="-128"/>
              <a:cs typeface="ヒラギノ角ゴ Pro W3" pitchFamily="-107" charset="-128"/>
            </a:endParaRPr>
          </a:p>
          <a:p>
            <a:pPr>
              <a:buFont typeface="Arial" pitchFamily="-107" charset="0"/>
              <a:buChar char="•"/>
              <a:defRPr/>
            </a:pPr>
            <a:endParaRPr lang="en-US" sz="400" b="1" dirty="0" smtClean="0">
              <a:solidFill>
                <a:schemeClr val="tx1"/>
              </a:solidFill>
              <a:ea typeface="ヒラギノ角ゴ Pro W3" pitchFamily="-107" charset="-128"/>
              <a:cs typeface="ヒラギノ角ゴ Pro W3" pitchFamily="-107" charset="-128"/>
            </a:endParaRPr>
          </a:p>
          <a:p>
            <a:pPr>
              <a:defRPr/>
            </a:pPr>
            <a:endParaRPr lang="en-US" sz="1200" b="1" dirty="0">
              <a:solidFill>
                <a:schemeClr val="tx1"/>
              </a:solidFill>
              <a:ea typeface="ヒラギノ角ゴ Pro W3" pitchFamily="-107" charset="-128"/>
              <a:cs typeface="ヒラギノ角ゴ Pro W3" pitchFamily="-107" charset="-128"/>
            </a:endParaRPr>
          </a:p>
        </p:txBody>
      </p:sp>
      <p:pic>
        <p:nvPicPr>
          <p:cNvPr id="10" name="Picture 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62748" y="3054311"/>
            <a:ext cx="2343150" cy="170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Arc 10"/>
          <p:cNvSpPr/>
          <p:nvPr/>
        </p:nvSpPr>
        <p:spPr>
          <a:xfrm flipV="1">
            <a:off x="1123949" y="2952085"/>
            <a:ext cx="6115758" cy="805957"/>
          </a:xfrm>
          <a:prstGeom prst="arc">
            <a:avLst>
              <a:gd name="adj1" fmla="val 11789666"/>
              <a:gd name="adj2" fmla="val 21332179"/>
            </a:avLst>
          </a:prstGeom>
          <a:ln w="127000">
            <a:tailEnd type="triangle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matte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ea typeface="ヒラギノ角ゴ Pro W3" pitchFamily="-107" charset="-128"/>
              <a:cs typeface="ヒラギノ角ゴ Pro W3" pitchFamily="-107" charset="-128"/>
            </a:endParaRPr>
          </a:p>
        </p:txBody>
      </p:sp>
      <p:pic>
        <p:nvPicPr>
          <p:cNvPr id="12" name="Picture 24" descr="com_Machinecutaway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6920" y="1203286"/>
            <a:ext cx="1595437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300227" y="4684503"/>
            <a:ext cx="1967515" cy="1015663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2000" b="1" dirty="0" smtClean="0">
                <a:solidFill>
                  <a:schemeClr val="tx1"/>
                </a:solidFill>
                <a:ea typeface="ヒラギノ角ゴ Pro W3" pitchFamily="-107" charset="-128"/>
                <a:cs typeface="ヒラギノ角ゴ Pro W3" pitchFamily="-107" charset="-128"/>
              </a:rPr>
              <a:t>US Fusion </a:t>
            </a:r>
          </a:p>
          <a:p>
            <a:pPr algn="ctr">
              <a:defRPr/>
            </a:pPr>
            <a:r>
              <a:rPr lang="en-US" sz="2000" b="1" dirty="0" smtClean="0">
                <a:solidFill>
                  <a:schemeClr val="tx1"/>
                </a:solidFill>
                <a:ea typeface="ヒラギノ角ゴ Pro W3" pitchFamily="-107" charset="-128"/>
                <a:cs typeface="ヒラギノ角ゴ Pro W3" pitchFamily="-107" charset="-128"/>
              </a:rPr>
              <a:t>Nuclear </a:t>
            </a:r>
          </a:p>
          <a:p>
            <a:pPr algn="ctr">
              <a:defRPr/>
            </a:pPr>
            <a:r>
              <a:rPr lang="en-US" sz="2000" b="1" dirty="0" smtClean="0">
                <a:solidFill>
                  <a:schemeClr val="tx1"/>
                </a:solidFill>
                <a:ea typeface="ヒラギノ角ゴ Pro W3" pitchFamily="-107" charset="-128"/>
                <a:cs typeface="ヒラギノ角ゴ Pro W3" pitchFamily="-107" charset="-128"/>
              </a:rPr>
              <a:t>Facility</a:t>
            </a:r>
            <a:endParaRPr lang="en-US" sz="2000" b="1" dirty="0">
              <a:solidFill>
                <a:schemeClr val="tx1"/>
              </a:solidFill>
              <a:ea typeface="ヒラギノ角ゴ Pro W3" pitchFamily="-107" charset="-128"/>
              <a:cs typeface="ヒラギノ角ゴ Pro W3" pitchFamily="-107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90948" y="1320761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~ 2020 start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790948" y="5192335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~ 2025 start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838949" y="4832731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       ~ 2035 start </a:t>
            </a:r>
            <a:endParaRPr lang="en-US" dirty="0"/>
          </a:p>
        </p:txBody>
      </p:sp>
      <p:sp>
        <p:nvSpPr>
          <p:cNvPr id="17" name="Title 22"/>
          <p:cNvSpPr>
            <a:spLocks noGrp="1"/>
          </p:cNvSpPr>
          <p:nvPr>
            <p:ph type="title"/>
          </p:nvPr>
        </p:nvSpPr>
        <p:spPr>
          <a:xfrm>
            <a:off x="419098" y="255548"/>
            <a:ext cx="8229600" cy="596900"/>
          </a:xfrm>
        </p:spPr>
        <p:txBody>
          <a:bodyPr>
            <a:normAutofit fontScale="90000"/>
          </a:bodyPr>
          <a:lstStyle/>
          <a:p>
            <a:r>
              <a:rPr lang="en-US" u="sng" dirty="0" smtClean="0"/>
              <a:t>A US roadmap to fusion energy</a:t>
            </a:r>
            <a:endParaRPr lang="en-US" u="sng" dirty="0"/>
          </a:p>
        </p:txBody>
      </p:sp>
      <p:sp>
        <p:nvSpPr>
          <p:cNvPr id="18" name="TextBox 17"/>
          <p:cNvSpPr txBox="1"/>
          <p:nvPr/>
        </p:nvSpPr>
        <p:spPr>
          <a:xfrm>
            <a:off x="3626265" y="1777475"/>
            <a:ext cx="1993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345190" y="5645508"/>
            <a:ext cx="3417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   </a:t>
            </a:r>
            <a:endParaRPr lang="en-US" dirty="0"/>
          </a:p>
        </p:txBody>
      </p:sp>
      <p:sp>
        <p:nvSpPr>
          <p:cNvPr id="21" name="Up Arrow 20"/>
          <p:cNvSpPr/>
          <p:nvPr/>
        </p:nvSpPr>
        <p:spPr>
          <a:xfrm>
            <a:off x="919630" y="2769466"/>
            <a:ext cx="364355" cy="385159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01590" y="5397652"/>
            <a:ext cx="564487" cy="61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73020" y="4473127"/>
            <a:ext cx="621627" cy="719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Up Arrow 23"/>
          <p:cNvSpPr/>
          <p:nvPr/>
        </p:nvSpPr>
        <p:spPr>
          <a:xfrm flipV="1">
            <a:off x="919630" y="4308787"/>
            <a:ext cx="364355" cy="385159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073921"/>
            <a:ext cx="9144000" cy="3784079"/>
          </a:xfrm>
          <a:prstGeom prst="rect">
            <a:avLst/>
          </a:prstGeom>
          <a:solidFill>
            <a:srgbClr val="FFF3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62318"/>
          </a:xfrm>
        </p:spPr>
        <p:txBody>
          <a:bodyPr>
            <a:normAutofit/>
          </a:bodyPr>
          <a:lstStyle/>
          <a:p>
            <a:r>
              <a:rPr lang="en-US" sz="3600" u="sng" dirty="0" smtClean="0"/>
              <a:t>US Fusion Nuclear Facility</a:t>
            </a:r>
            <a:endParaRPr lang="en-US" sz="3600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9431" y="801618"/>
            <a:ext cx="8744515" cy="45259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	</a:t>
            </a:r>
            <a:r>
              <a:rPr lang="en-US" sz="2800" dirty="0" smtClean="0"/>
              <a:t>Integrates key features of power plant in continuous operation, but at a scale less than that of a power plant</a:t>
            </a:r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r>
              <a:rPr lang="en-US" sz="2800" dirty="0" smtClean="0"/>
              <a:t>	several options under study, from </a:t>
            </a:r>
          </a:p>
          <a:p>
            <a:pPr>
              <a:buNone/>
            </a:pPr>
            <a:r>
              <a:rPr lang="en-US" sz="2800" dirty="0" smtClean="0"/>
              <a:t>	</a:t>
            </a:r>
            <a:endParaRPr lang="en-US" dirty="0" smtClean="0"/>
          </a:p>
          <a:p>
            <a:pPr>
              <a:buNone/>
            </a:pPr>
            <a:r>
              <a:rPr lang="en-US" dirty="0"/>
              <a:t>	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813146" y="4035979"/>
            <a:ext cx="2215721" cy="2504975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00652" y="3904918"/>
            <a:ext cx="2541627" cy="2845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112002" y="4757656"/>
            <a:ext cx="9056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t</a:t>
            </a:r>
            <a:r>
              <a:rPr lang="en-US" sz="4400" dirty="0" smtClean="0"/>
              <a:t>o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3073921"/>
            <a:ext cx="38297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Material tests in </a:t>
            </a:r>
          </a:p>
          <a:p>
            <a:pPr algn="ctr"/>
            <a:r>
              <a:rPr lang="en-US" sz="2400" dirty="0" smtClean="0"/>
              <a:t>fusion environment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4642919" y="3154420"/>
            <a:ext cx="4043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339552" y="3073921"/>
            <a:ext cx="38044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Facility that also generates net electricity (pilot plant)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4" descr="com_Machinecutaway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23949" y="1153617"/>
            <a:ext cx="1595437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49710"/>
          </a:xfrm>
        </p:spPr>
        <p:txBody>
          <a:bodyPr/>
          <a:lstStyle/>
          <a:p>
            <a:r>
              <a:rPr lang="en-US" dirty="0" smtClean="0"/>
              <a:t>Current program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-38102" y="553998"/>
            <a:ext cx="9144000" cy="7667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3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-107" charset="0"/>
              <a:ea typeface="ヒラギノ角ゴ Pro W3" pitchFamily="-107" charset="-128"/>
              <a:cs typeface="ヒラギノ角ゴ Pro W3" pitchFamily="-107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9867" y="1577420"/>
            <a:ext cx="769763" cy="40011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chemeClr val="tx1"/>
                </a:solidFill>
                <a:ea typeface="ヒラギノ角ゴ Pro W3" pitchFamily="-107" charset="-128"/>
                <a:cs typeface="ヒラギノ角ゴ Pro W3" pitchFamily="-107" charset="-128"/>
              </a:rPr>
              <a:t>ITER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239707" y="2143225"/>
            <a:ext cx="1866191" cy="707886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2000" b="1" dirty="0" smtClean="0">
                <a:solidFill>
                  <a:schemeClr val="tx1"/>
                </a:solidFill>
                <a:ea typeface="ヒラギノ角ゴ Pro W3" pitchFamily="-107" charset="-128"/>
                <a:cs typeface="ヒラギノ角ゴ Pro W3" pitchFamily="-107" charset="-128"/>
              </a:rPr>
              <a:t>Demonstration</a:t>
            </a:r>
          </a:p>
          <a:p>
            <a:pPr>
              <a:defRPr/>
            </a:pPr>
            <a:r>
              <a:rPr lang="en-US" sz="2000" b="1" dirty="0">
                <a:solidFill>
                  <a:schemeClr val="tx1"/>
                </a:solidFill>
                <a:ea typeface="ヒラギノ角ゴ Pro W3" pitchFamily="-107" charset="-128"/>
                <a:cs typeface="ヒラギノ角ゴ Pro W3" pitchFamily="-107" charset="-128"/>
              </a:rPr>
              <a:t>Power Plant</a:t>
            </a:r>
          </a:p>
        </p:txBody>
      </p:sp>
      <p:sp>
        <p:nvSpPr>
          <p:cNvPr id="7" name="Arc 6"/>
          <p:cNvSpPr/>
          <p:nvPr/>
        </p:nvSpPr>
        <p:spPr>
          <a:xfrm>
            <a:off x="2276474" y="1749386"/>
            <a:ext cx="4562474" cy="2236236"/>
          </a:xfrm>
          <a:prstGeom prst="arc">
            <a:avLst>
              <a:gd name="adj1" fmla="val 11176801"/>
              <a:gd name="adj2" fmla="val 21162089"/>
            </a:avLst>
          </a:prstGeom>
          <a:ln w="127000">
            <a:tailEnd type="triangle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matte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ea typeface="ヒラギノ角ゴ Pro W3" pitchFamily="-107" charset="-128"/>
              <a:cs typeface="ヒラギノ角ゴ Pro W3" pitchFamily="-107" charset="-128"/>
            </a:endParaRPr>
          </a:p>
        </p:txBody>
      </p:sp>
      <p:sp>
        <p:nvSpPr>
          <p:cNvPr id="8" name="Arc 7"/>
          <p:cNvSpPr/>
          <p:nvPr/>
        </p:nvSpPr>
        <p:spPr>
          <a:xfrm flipV="1">
            <a:off x="2419347" y="3869889"/>
            <a:ext cx="4562474" cy="1775619"/>
          </a:xfrm>
          <a:prstGeom prst="arc">
            <a:avLst>
              <a:gd name="adj1" fmla="val 11176801"/>
              <a:gd name="adj2" fmla="val 21162089"/>
            </a:avLst>
          </a:prstGeom>
          <a:ln w="127000">
            <a:tailEnd type="triangle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matte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ea typeface="ヒラギノ角ゴ Pro W3" pitchFamily="-107" charset="-128"/>
              <a:cs typeface="ヒラギノ角ゴ Pro W3" pitchFamily="-107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003" y="3154625"/>
            <a:ext cx="2739911" cy="115416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600" b="1" u="sng" dirty="0">
                <a:solidFill>
                  <a:schemeClr val="tx1"/>
                </a:solidFill>
                <a:ea typeface="ヒラギノ角ゴ Pro W3" pitchFamily="-107" charset="-128"/>
                <a:cs typeface="ヒラギノ角ゴ Pro W3" pitchFamily="-107" charset="-128"/>
              </a:rPr>
              <a:t>Supporting</a:t>
            </a:r>
            <a:r>
              <a:rPr lang="en-US" sz="1600" b="1" u="sng" dirty="0" smtClean="0">
                <a:solidFill>
                  <a:schemeClr val="tx1"/>
                </a:solidFill>
                <a:ea typeface="ヒラギノ角ゴ Pro W3" pitchFamily="-107" charset="-128"/>
                <a:cs typeface="ヒラギノ角ゴ Pro W3" pitchFamily="-107" charset="-128"/>
              </a:rPr>
              <a:t> Research Program</a:t>
            </a:r>
          </a:p>
          <a:p>
            <a:pPr algn="ctr">
              <a:spcBef>
                <a:spcPts val="600"/>
              </a:spcBef>
              <a:defRPr/>
            </a:pPr>
            <a:r>
              <a:rPr lang="en-US" sz="1600" b="1" dirty="0" smtClean="0">
                <a:solidFill>
                  <a:schemeClr val="tx1"/>
                </a:solidFill>
                <a:ea typeface="ヒラギノ角ゴ Pro W3" pitchFamily="-107" charset="-128"/>
                <a:cs typeface="ヒラギノ角ゴ Pro W3" pitchFamily="-107" charset="-128"/>
              </a:rPr>
              <a:t>Plasma confinement </a:t>
            </a:r>
          </a:p>
          <a:p>
            <a:pPr algn="ctr">
              <a:defRPr/>
            </a:pPr>
            <a:r>
              <a:rPr lang="en-US" sz="1600" b="1" dirty="0" smtClean="0">
                <a:solidFill>
                  <a:schemeClr val="tx1"/>
                </a:solidFill>
                <a:ea typeface="ヒラギノ角ゴ Pro W3" pitchFamily="-107" charset="-128"/>
                <a:cs typeface="ヒラギノ角ゴ Pro W3" pitchFamily="-107" charset="-128"/>
              </a:rPr>
              <a:t>Materials science/engineering</a:t>
            </a:r>
            <a:endParaRPr lang="en-US" sz="1400" b="1" dirty="0" smtClean="0">
              <a:solidFill>
                <a:schemeClr val="tx1"/>
              </a:solidFill>
              <a:ea typeface="ヒラギノ角ゴ Pro W3" pitchFamily="-107" charset="-128"/>
              <a:cs typeface="ヒラギノ角ゴ Pro W3" pitchFamily="-107" charset="-128"/>
            </a:endParaRPr>
          </a:p>
          <a:p>
            <a:pPr>
              <a:buFont typeface="Arial" pitchFamily="-107" charset="0"/>
              <a:buChar char="•"/>
              <a:defRPr/>
            </a:pPr>
            <a:endParaRPr lang="en-US" sz="400" b="1" dirty="0" smtClean="0">
              <a:solidFill>
                <a:schemeClr val="tx1"/>
              </a:solidFill>
              <a:ea typeface="ヒラギノ角ゴ Pro W3" pitchFamily="-107" charset="-128"/>
              <a:cs typeface="ヒラギノ角ゴ Pro W3" pitchFamily="-107" charset="-128"/>
            </a:endParaRPr>
          </a:p>
          <a:p>
            <a:pPr>
              <a:defRPr/>
            </a:pPr>
            <a:endParaRPr lang="en-US" sz="1200" b="1" dirty="0">
              <a:solidFill>
                <a:schemeClr val="tx1"/>
              </a:solidFill>
              <a:ea typeface="ヒラギノ角ゴ Pro W3" pitchFamily="-107" charset="-128"/>
              <a:cs typeface="ヒラギノ角ゴ Pro W3" pitchFamily="-107" charset="-128"/>
            </a:endParaRPr>
          </a:p>
        </p:txBody>
      </p:sp>
      <p:pic>
        <p:nvPicPr>
          <p:cNvPr id="10" name="Picture 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62748" y="3054311"/>
            <a:ext cx="2343150" cy="170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Arc 10"/>
          <p:cNvSpPr/>
          <p:nvPr/>
        </p:nvSpPr>
        <p:spPr>
          <a:xfrm flipV="1">
            <a:off x="1123949" y="2952085"/>
            <a:ext cx="6115758" cy="805957"/>
          </a:xfrm>
          <a:prstGeom prst="arc">
            <a:avLst>
              <a:gd name="adj1" fmla="val 11789666"/>
              <a:gd name="adj2" fmla="val 21332179"/>
            </a:avLst>
          </a:prstGeom>
          <a:ln w="127000">
            <a:tailEnd type="triangle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matte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ea typeface="ヒラギノ角ゴ Pro W3" pitchFamily="-107" charset="-128"/>
              <a:cs typeface="ヒラギノ角ゴ Pro W3" pitchFamily="-107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0227" y="4684503"/>
            <a:ext cx="1967515" cy="1015663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2000" b="1" dirty="0" smtClean="0">
                <a:solidFill>
                  <a:schemeClr val="tx1"/>
                </a:solidFill>
                <a:ea typeface="ヒラギノ角ゴ Pro W3" pitchFamily="-107" charset="-128"/>
                <a:cs typeface="ヒラギノ角ゴ Pro W3" pitchFamily="-107" charset="-128"/>
              </a:rPr>
              <a:t>US Fusion </a:t>
            </a:r>
          </a:p>
          <a:p>
            <a:pPr algn="ctr">
              <a:defRPr/>
            </a:pPr>
            <a:r>
              <a:rPr lang="en-US" sz="2000" b="1" dirty="0" smtClean="0">
                <a:solidFill>
                  <a:schemeClr val="tx1"/>
                </a:solidFill>
                <a:ea typeface="ヒラギノ角ゴ Pro W3" pitchFamily="-107" charset="-128"/>
                <a:cs typeface="ヒラギノ角ゴ Pro W3" pitchFamily="-107" charset="-128"/>
              </a:rPr>
              <a:t>Nuclear </a:t>
            </a:r>
          </a:p>
          <a:p>
            <a:pPr algn="ctr">
              <a:defRPr/>
            </a:pPr>
            <a:r>
              <a:rPr lang="en-US" sz="2000" b="1" dirty="0" smtClean="0">
                <a:solidFill>
                  <a:schemeClr val="tx1"/>
                </a:solidFill>
                <a:ea typeface="ヒラギノ角ゴ Pro W3" pitchFamily="-107" charset="-128"/>
                <a:cs typeface="ヒラギノ角ゴ Pro W3" pitchFamily="-107" charset="-128"/>
              </a:rPr>
              <a:t>Facility</a:t>
            </a:r>
            <a:endParaRPr lang="en-US" sz="2000" b="1" dirty="0">
              <a:solidFill>
                <a:schemeClr val="tx1"/>
              </a:solidFill>
              <a:ea typeface="ヒラギノ角ゴ Pro W3" pitchFamily="-107" charset="-128"/>
              <a:cs typeface="ヒラギノ角ゴ Pro W3" pitchFamily="-107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90948" y="1320761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~ 2020 start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790948" y="5192335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~ 2025 start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838949" y="4832731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       ~ 2035 start 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626265" y="1777475"/>
            <a:ext cx="1993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345190" y="5645508"/>
            <a:ext cx="3417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   </a:t>
            </a:r>
            <a:endParaRPr lang="en-US" dirty="0"/>
          </a:p>
        </p:txBody>
      </p:sp>
      <p:pic>
        <p:nvPicPr>
          <p:cNvPr id="21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01590" y="5397652"/>
            <a:ext cx="564487" cy="61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73020" y="4473127"/>
            <a:ext cx="621627" cy="719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Up Arrow 22"/>
          <p:cNvSpPr/>
          <p:nvPr/>
        </p:nvSpPr>
        <p:spPr>
          <a:xfrm flipV="1">
            <a:off x="919630" y="4308787"/>
            <a:ext cx="364355" cy="385159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-38102" y="3869889"/>
            <a:ext cx="9144000" cy="26679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0" y="3758042"/>
            <a:ext cx="2789914" cy="26679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6838949" y="2164747"/>
            <a:ext cx="2286000" cy="26679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1023904" y="1977530"/>
            <a:ext cx="1766010" cy="10921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Up Arrow 19"/>
          <p:cNvSpPr/>
          <p:nvPr/>
        </p:nvSpPr>
        <p:spPr>
          <a:xfrm>
            <a:off x="919630" y="2769466"/>
            <a:ext cx="364355" cy="385159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4" descr="com_Machinecutaway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23949" y="1138228"/>
            <a:ext cx="1595437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49710"/>
          </a:xfrm>
        </p:spPr>
        <p:txBody>
          <a:bodyPr/>
          <a:lstStyle/>
          <a:p>
            <a:r>
              <a:rPr lang="en-US" dirty="0" smtClean="0"/>
              <a:t>Full, aggressive program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-38102" y="553998"/>
            <a:ext cx="9144000" cy="7667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3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-107" charset="0"/>
              <a:ea typeface="ヒラギノ角ゴ Pro W3" pitchFamily="-107" charset="-128"/>
              <a:cs typeface="ヒラギノ角ゴ Pro W3" pitchFamily="-107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0227" y="1562031"/>
            <a:ext cx="689236" cy="707886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2000" b="1" dirty="0" smtClean="0">
                <a:solidFill>
                  <a:schemeClr val="tx1"/>
                </a:solidFill>
                <a:ea typeface="ヒラギノ角ゴ Pro W3" pitchFamily="-107" charset="-128"/>
                <a:cs typeface="ヒラギノ角ゴ Pro W3" pitchFamily="-107" charset="-128"/>
              </a:rPr>
              <a:t>ITER</a:t>
            </a:r>
          </a:p>
          <a:p>
            <a:pPr>
              <a:defRPr/>
            </a:pPr>
            <a:r>
              <a:rPr lang="en-US" sz="2000" b="1" dirty="0" smtClean="0">
                <a:solidFill>
                  <a:srgbClr val="FF0000"/>
                </a:solidFill>
                <a:ea typeface="ヒラギノ角ゴ Pro W3" pitchFamily="-107" charset="-128"/>
                <a:cs typeface="ヒラギノ角ゴ Pro W3" pitchFamily="-107" charset="-128"/>
              </a:rPr>
              <a:t>(full)</a:t>
            </a:r>
            <a:endParaRPr lang="en-US" sz="2000" b="1" dirty="0">
              <a:solidFill>
                <a:srgbClr val="FF0000"/>
              </a:solidFill>
              <a:ea typeface="ヒラギノ角ゴ Pro W3" pitchFamily="-107" charset="-128"/>
              <a:cs typeface="ヒラギノ角ゴ Pro W3" pitchFamily="-107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39707" y="2143225"/>
            <a:ext cx="1866191" cy="707886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2000" b="1" dirty="0" smtClean="0">
                <a:solidFill>
                  <a:srgbClr val="FF0000"/>
                </a:solidFill>
                <a:ea typeface="ヒラギノ角ゴ Pro W3" pitchFamily="-107" charset="-128"/>
                <a:cs typeface="ヒラギノ角ゴ Pro W3" pitchFamily="-107" charset="-128"/>
              </a:rPr>
              <a:t>Demonstration</a:t>
            </a:r>
          </a:p>
          <a:p>
            <a:pPr>
              <a:defRPr/>
            </a:pPr>
            <a:r>
              <a:rPr lang="en-US" sz="2000" b="1" dirty="0">
                <a:solidFill>
                  <a:srgbClr val="FF0000"/>
                </a:solidFill>
                <a:ea typeface="ヒラギノ角ゴ Pro W3" pitchFamily="-107" charset="-128"/>
                <a:cs typeface="ヒラギノ角ゴ Pro W3" pitchFamily="-107" charset="-128"/>
              </a:rPr>
              <a:t>Power Plant</a:t>
            </a:r>
          </a:p>
        </p:txBody>
      </p:sp>
      <p:sp>
        <p:nvSpPr>
          <p:cNvPr id="7" name="Arc 6"/>
          <p:cNvSpPr/>
          <p:nvPr/>
        </p:nvSpPr>
        <p:spPr>
          <a:xfrm>
            <a:off x="2276474" y="1749386"/>
            <a:ext cx="4562474" cy="2236236"/>
          </a:xfrm>
          <a:prstGeom prst="arc">
            <a:avLst>
              <a:gd name="adj1" fmla="val 11176801"/>
              <a:gd name="adj2" fmla="val 21162089"/>
            </a:avLst>
          </a:prstGeom>
          <a:ln w="127000">
            <a:tailEnd type="triangle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matte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ea typeface="ヒラギノ角ゴ Pro W3" pitchFamily="-107" charset="-128"/>
              <a:cs typeface="ヒラギノ角ゴ Pro W3" pitchFamily="-107" charset="-128"/>
            </a:endParaRPr>
          </a:p>
        </p:txBody>
      </p:sp>
      <p:sp>
        <p:nvSpPr>
          <p:cNvPr id="8" name="Arc 7"/>
          <p:cNvSpPr/>
          <p:nvPr/>
        </p:nvSpPr>
        <p:spPr>
          <a:xfrm flipV="1">
            <a:off x="2419347" y="3869889"/>
            <a:ext cx="4562474" cy="1775619"/>
          </a:xfrm>
          <a:prstGeom prst="arc">
            <a:avLst>
              <a:gd name="adj1" fmla="val 11176801"/>
              <a:gd name="adj2" fmla="val 21162089"/>
            </a:avLst>
          </a:prstGeom>
          <a:ln w="127000">
            <a:tailEnd type="triangle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matte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ea typeface="ヒラギノ角ゴ Pro W3" pitchFamily="-107" charset="-128"/>
              <a:cs typeface="ヒラギノ角ゴ Pro W3" pitchFamily="-107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003" y="3154625"/>
            <a:ext cx="2739911" cy="115416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600" b="1" u="sng" dirty="0">
                <a:solidFill>
                  <a:schemeClr val="tx1"/>
                </a:solidFill>
                <a:ea typeface="ヒラギノ角ゴ Pro W3" pitchFamily="-107" charset="-128"/>
                <a:cs typeface="ヒラギノ角ゴ Pro W3" pitchFamily="-107" charset="-128"/>
              </a:rPr>
              <a:t>Supporting</a:t>
            </a:r>
            <a:r>
              <a:rPr lang="en-US" sz="1600" b="1" u="sng" dirty="0" smtClean="0">
                <a:solidFill>
                  <a:schemeClr val="tx1"/>
                </a:solidFill>
                <a:ea typeface="ヒラギノ角ゴ Pro W3" pitchFamily="-107" charset="-128"/>
                <a:cs typeface="ヒラギノ角ゴ Pro W3" pitchFamily="-107" charset="-128"/>
              </a:rPr>
              <a:t> Research Program</a:t>
            </a:r>
          </a:p>
          <a:p>
            <a:pPr algn="ctr">
              <a:spcBef>
                <a:spcPts val="600"/>
              </a:spcBef>
              <a:defRPr/>
            </a:pPr>
            <a:r>
              <a:rPr lang="en-US" sz="1600" b="1" dirty="0" smtClean="0">
                <a:solidFill>
                  <a:schemeClr val="tx1"/>
                </a:solidFill>
                <a:ea typeface="ヒラギノ角ゴ Pro W3" pitchFamily="-107" charset="-128"/>
                <a:cs typeface="ヒラギノ角ゴ Pro W3" pitchFamily="-107" charset="-128"/>
              </a:rPr>
              <a:t>Plasma confinement </a:t>
            </a:r>
          </a:p>
          <a:p>
            <a:pPr algn="ctr">
              <a:defRPr/>
            </a:pPr>
            <a:r>
              <a:rPr lang="en-US" sz="1600" b="1" dirty="0" smtClean="0">
                <a:solidFill>
                  <a:srgbClr val="FF0000"/>
                </a:solidFill>
                <a:ea typeface="ヒラギノ角ゴ Pro W3" pitchFamily="-107" charset="-128"/>
                <a:cs typeface="ヒラギノ角ゴ Pro W3" pitchFamily="-107" charset="-128"/>
              </a:rPr>
              <a:t>Materials science/engineering</a:t>
            </a:r>
            <a:endParaRPr lang="en-US" sz="1400" b="1" dirty="0" smtClean="0">
              <a:solidFill>
                <a:srgbClr val="FF0000"/>
              </a:solidFill>
              <a:ea typeface="ヒラギノ角ゴ Pro W3" pitchFamily="-107" charset="-128"/>
              <a:cs typeface="ヒラギノ角ゴ Pro W3" pitchFamily="-107" charset="-128"/>
            </a:endParaRPr>
          </a:p>
          <a:p>
            <a:pPr>
              <a:buFont typeface="Arial" pitchFamily="-107" charset="0"/>
              <a:buChar char="•"/>
              <a:defRPr/>
            </a:pPr>
            <a:endParaRPr lang="en-US" sz="400" b="1" dirty="0" smtClean="0">
              <a:solidFill>
                <a:schemeClr val="tx1"/>
              </a:solidFill>
              <a:ea typeface="ヒラギノ角ゴ Pro W3" pitchFamily="-107" charset="-128"/>
              <a:cs typeface="ヒラギノ角ゴ Pro W3" pitchFamily="-107" charset="-128"/>
            </a:endParaRPr>
          </a:p>
          <a:p>
            <a:pPr>
              <a:defRPr/>
            </a:pPr>
            <a:endParaRPr lang="en-US" sz="1200" b="1" dirty="0">
              <a:solidFill>
                <a:schemeClr val="tx1"/>
              </a:solidFill>
              <a:ea typeface="ヒラギノ角ゴ Pro W3" pitchFamily="-107" charset="-128"/>
              <a:cs typeface="ヒラギノ角ゴ Pro W3" pitchFamily="-107" charset="-128"/>
            </a:endParaRPr>
          </a:p>
        </p:txBody>
      </p:sp>
      <p:pic>
        <p:nvPicPr>
          <p:cNvPr id="10" name="Picture 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62748" y="3054311"/>
            <a:ext cx="2343150" cy="170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Arc 10"/>
          <p:cNvSpPr/>
          <p:nvPr/>
        </p:nvSpPr>
        <p:spPr>
          <a:xfrm flipV="1">
            <a:off x="1123949" y="2952085"/>
            <a:ext cx="6115758" cy="805957"/>
          </a:xfrm>
          <a:prstGeom prst="arc">
            <a:avLst>
              <a:gd name="adj1" fmla="val 11789666"/>
              <a:gd name="adj2" fmla="val 21332179"/>
            </a:avLst>
          </a:prstGeom>
          <a:ln w="127000">
            <a:tailEnd type="triangle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matte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ea typeface="ヒラギノ角ゴ Pro W3" pitchFamily="-107" charset="-128"/>
              <a:cs typeface="ヒラギノ角ゴ Pro W3" pitchFamily="-107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0227" y="4684503"/>
            <a:ext cx="1967515" cy="1015663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2000" b="1" dirty="0" smtClean="0">
                <a:solidFill>
                  <a:srgbClr val="FF0000"/>
                </a:solidFill>
                <a:ea typeface="ヒラギノ角ゴ Pro W3" pitchFamily="-107" charset="-128"/>
                <a:cs typeface="ヒラギノ角ゴ Pro W3" pitchFamily="-107" charset="-128"/>
              </a:rPr>
              <a:t>US Fusion </a:t>
            </a:r>
          </a:p>
          <a:p>
            <a:pPr algn="ctr">
              <a:defRPr/>
            </a:pPr>
            <a:r>
              <a:rPr lang="en-US" sz="2000" b="1" dirty="0" smtClean="0">
                <a:solidFill>
                  <a:srgbClr val="FF0000"/>
                </a:solidFill>
                <a:ea typeface="ヒラギノ角ゴ Pro W3" pitchFamily="-107" charset="-128"/>
                <a:cs typeface="ヒラギノ角ゴ Pro W3" pitchFamily="-107" charset="-128"/>
              </a:rPr>
              <a:t>Nuclear </a:t>
            </a:r>
          </a:p>
          <a:p>
            <a:pPr algn="ctr">
              <a:defRPr/>
            </a:pPr>
            <a:r>
              <a:rPr lang="en-US" sz="2000" b="1" dirty="0" smtClean="0">
                <a:solidFill>
                  <a:srgbClr val="FF0000"/>
                </a:solidFill>
                <a:ea typeface="ヒラギノ角ゴ Pro W3" pitchFamily="-107" charset="-128"/>
                <a:cs typeface="ヒラギノ角ゴ Pro W3" pitchFamily="-107" charset="-128"/>
              </a:rPr>
              <a:t>Facility</a:t>
            </a:r>
            <a:endParaRPr lang="en-US" sz="2000" b="1" dirty="0">
              <a:solidFill>
                <a:srgbClr val="FF0000"/>
              </a:solidFill>
              <a:ea typeface="ヒラギノ角ゴ Pro W3" pitchFamily="-107" charset="-128"/>
              <a:cs typeface="ヒラギノ角ゴ Pro W3" pitchFamily="-107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90948" y="1320761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~ 2020 start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790948" y="5192335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~ 2025 start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838949" y="4832731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       ~ 2035 start 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626265" y="1777475"/>
            <a:ext cx="1993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345190" y="5645508"/>
            <a:ext cx="3417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   </a:t>
            </a:r>
            <a:endParaRPr lang="en-US" dirty="0"/>
          </a:p>
        </p:txBody>
      </p:sp>
      <p:sp>
        <p:nvSpPr>
          <p:cNvPr id="20" name="Up Arrow 19"/>
          <p:cNvSpPr/>
          <p:nvPr/>
        </p:nvSpPr>
        <p:spPr>
          <a:xfrm>
            <a:off x="919630" y="2769466"/>
            <a:ext cx="364355" cy="385159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01590" y="5397652"/>
            <a:ext cx="564487" cy="61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73020" y="4473127"/>
            <a:ext cx="621627" cy="719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Up Arrow 22"/>
          <p:cNvSpPr/>
          <p:nvPr/>
        </p:nvSpPr>
        <p:spPr>
          <a:xfrm flipV="1">
            <a:off x="919630" y="4308787"/>
            <a:ext cx="364355" cy="385159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56014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To conclude, </a:t>
            </a:r>
            <a:endParaRPr lang="en-US" sz="36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1165990"/>
            <a:ext cx="9004938" cy="4525963"/>
          </a:xfrm>
        </p:spPr>
        <p:txBody>
          <a:bodyPr>
            <a:noAutofit/>
          </a:bodyPr>
          <a:lstStyle/>
          <a:p>
            <a:r>
              <a:rPr lang="en-US" sz="2800" dirty="0" smtClean="0"/>
              <a:t>Scientists are confident we can make fusion power for large-scale energy use</a:t>
            </a:r>
          </a:p>
          <a:p>
            <a:endParaRPr lang="en-US" sz="2800" dirty="0" smtClean="0"/>
          </a:p>
          <a:p>
            <a:r>
              <a:rPr lang="en-US" sz="2800" dirty="0" smtClean="0"/>
              <a:t>Research challenges remain that will determine economic attractiveness</a:t>
            </a:r>
          </a:p>
          <a:p>
            <a:endParaRPr lang="en-US" sz="2800" dirty="0" smtClean="0"/>
          </a:p>
          <a:p>
            <a:r>
              <a:rPr lang="en-US" sz="2800" dirty="0" smtClean="0"/>
              <a:t>If there is societal will, we can have a </a:t>
            </a:r>
            <a:r>
              <a:rPr lang="en-US" sz="2800" dirty="0" smtClean="0">
                <a:solidFill>
                  <a:srgbClr val="0000FF"/>
                </a:solidFill>
              </a:rPr>
              <a:t>clean, safe, abundant, domestic fusion energy source</a:t>
            </a:r>
            <a:r>
              <a:rPr lang="en-US" sz="2800" dirty="0" smtClean="0"/>
              <a:t> in our lifetime</a:t>
            </a:r>
          </a:p>
          <a:p>
            <a:endParaRPr lang="en-US" sz="2800" dirty="0" smtClean="0"/>
          </a:p>
          <a:p>
            <a:r>
              <a:rPr lang="en-US" sz="2800" dirty="0" smtClean="0"/>
              <a:t>Rough annual cost:  0.1% of annual US energy expenditure</a:t>
            </a:r>
          </a:p>
          <a:p>
            <a:pPr>
              <a:buNone/>
            </a:pPr>
            <a:r>
              <a:rPr lang="en-US" sz="2800" dirty="0" smtClean="0"/>
              <a:t>							     (about $1.5B out of $1.5 T) 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5933610" y="1905076"/>
            <a:ext cx="3076282" cy="2529153"/>
          </a:xfrm>
          <a:prstGeom prst="roundRect">
            <a:avLst/>
          </a:prstGeom>
          <a:solidFill>
            <a:srgbClr val="CCFFCC"/>
          </a:solidFill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"/>
            <a:ext cx="7772400" cy="381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u="sng" dirty="0" smtClean="0">
                <a:ea typeface="+mj-ea"/>
                <a:cs typeface="+mj-cs"/>
              </a:rPr>
              <a:t>The Sun is a natural fusion reactor</a:t>
            </a:r>
            <a:endParaRPr lang="en-US" dirty="0">
              <a:ea typeface="+mj-ea"/>
              <a:cs typeface="+mj-cs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0501" y="766027"/>
            <a:ext cx="4646302" cy="4646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55120" y="5684202"/>
            <a:ext cx="80719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A hot gas of billions of particles – a </a:t>
            </a:r>
            <a:r>
              <a:rPr lang="en-US" sz="3200" dirty="0" smtClean="0">
                <a:solidFill>
                  <a:srgbClr val="FF0000"/>
                </a:solidFill>
              </a:rPr>
              <a:t>PLASMA</a:t>
            </a:r>
          </a:p>
          <a:p>
            <a:pPr algn="ctr"/>
            <a:r>
              <a:rPr lang="en-US" sz="3200" dirty="0" smtClean="0"/>
              <a:t>Particles undergo nuclear fusion reactions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5933610" y="1905076"/>
            <a:ext cx="32103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 </a:t>
            </a:r>
            <a:r>
              <a:rPr lang="en-US" sz="2400" u="sng" dirty="0" smtClean="0"/>
              <a:t>Temperature in sun </a:t>
            </a:r>
          </a:p>
          <a:p>
            <a:r>
              <a:rPr lang="en-US" sz="2400" dirty="0" smtClean="0"/>
              <a:t>   10 million degrees</a:t>
            </a:r>
          </a:p>
          <a:p>
            <a:endParaRPr lang="en-US" sz="2400" dirty="0" smtClean="0"/>
          </a:p>
          <a:p>
            <a:r>
              <a:rPr lang="en-US" sz="2400" dirty="0" smtClean="0"/>
              <a:t>     </a:t>
            </a:r>
            <a:r>
              <a:rPr lang="en-US" sz="2400" u="sng" dirty="0" smtClean="0"/>
              <a:t>Fusion reactor</a:t>
            </a:r>
          </a:p>
          <a:p>
            <a:r>
              <a:rPr lang="en-US" sz="2400" dirty="0" smtClean="0"/>
              <a:t>   100 million degrees</a:t>
            </a:r>
          </a:p>
          <a:p>
            <a:r>
              <a:rPr lang="en-US" sz="2400" dirty="0" smtClean="0"/>
              <a:t>Surrounded by material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0"/>
            <a:ext cx="8229600" cy="639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Goal: develop fusion as an energy source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7400" y="1600200"/>
            <a:ext cx="4154488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Donut 5"/>
          <p:cNvSpPr/>
          <p:nvPr/>
        </p:nvSpPr>
        <p:spPr>
          <a:xfrm>
            <a:off x="1417320" y="950976"/>
            <a:ext cx="5410200" cy="5404862"/>
          </a:xfrm>
          <a:prstGeom prst="donut">
            <a:avLst>
              <a:gd name="adj" fmla="val 19811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7400" y="639762"/>
            <a:ext cx="6858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“create a star on Earth”</a:t>
            </a:r>
            <a:endParaRPr lang="en-US" sz="3200" dirty="0"/>
          </a:p>
        </p:txBody>
      </p:sp>
      <p:sp>
        <p:nvSpPr>
          <p:cNvPr id="8" name="Rectangle 7"/>
          <p:cNvSpPr/>
          <p:nvPr/>
        </p:nvSpPr>
        <p:spPr>
          <a:xfrm>
            <a:off x="5830888" y="1524000"/>
            <a:ext cx="7620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830888" y="5297487"/>
            <a:ext cx="7620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417320" y="5297487"/>
            <a:ext cx="7620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676400" y="1371600"/>
            <a:ext cx="7620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057400" y="5567202"/>
            <a:ext cx="762000" cy="3749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6638" y="4311490"/>
            <a:ext cx="330200" cy="12573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676400" y="1828800"/>
            <a:ext cx="4916488" cy="3738402"/>
          </a:xfrm>
          <a:prstGeom prst="rect">
            <a:avLst/>
          </a:prstGeom>
          <a:noFill/>
          <a:ln w="9842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rapezoid 14"/>
          <p:cNvSpPr/>
          <p:nvPr/>
        </p:nvSpPr>
        <p:spPr>
          <a:xfrm>
            <a:off x="6827520" y="5568790"/>
            <a:ext cx="844550" cy="1062198"/>
          </a:xfrm>
          <a:prstGeom prst="trapezoid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685800" y="5567202"/>
            <a:ext cx="7086600" cy="1588"/>
          </a:xfrm>
          <a:prstGeom prst="line">
            <a:avLst/>
          </a:prstGeom>
          <a:ln w="76200">
            <a:solidFill>
              <a:schemeClr val="tx1">
                <a:alpha val="86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rapezoid 16"/>
          <p:cNvSpPr/>
          <p:nvPr/>
        </p:nvSpPr>
        <p:spPr>
          <a:xfrm>
            <a:off x="685800" y="5568790"/>
            <a:ext cx="844550" cy="1062198"/>
          </a:xfrm>
          <a:prstGeom prst="trapezoid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Goal: develop fusion as an energy source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7400" y="1600200"/>
            <a:ext cx="4154488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Donut 5"/>
          <p:cNvSpPr/>
          <p:nvPr/>
        </p:nvSpPr>
        <p:spPr>
          <a:xfrm>
            <a:off x="1417320" y="950976"/>
            <a:ext cx="5410200" cy="5404862"/>
          </a:xfrm>
          <a:prstGeom prst="donut">
            <a:avLst>
              <a:gd name="adj" fmla="val 19811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7400" y="639762"/>
            <a:ext cx="6858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“create a star on Earth”</a:t>
            </a:r>
            <a:endParaRPr lang="en-US" sz="3200" dirty="0"/>
          </a:p>
        </p:txBody>
      </p:sp>
      <p:sp>
        <p:nvSpPr>
          <p:cNvPr id="8" name="Rectangle 7"/>
          <p:cNvSpPr/>
          <p:nvPr/>
        </p:nvSpPr>
        <p:spPr>
          <a:xfrm>
            <a:off x="5830888" y="1524000"/>
            <a:ext cx="7620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830888" y="5297487"/>
            <a:ext cx="7620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417320" y="5297487"/>
            <a:ext cx="7620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676400" y="1371600"/>
            <a:ext cx="7620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057400" y="5567202"/>
            <a:ext cx="762000" cy="3749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6638" y="4311490"/>
            <a:ext cx="330200" cy="12573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676400" y="1828800"/>
            <a:ext cx="4916488" cy="3738402"/>
          </a:xfrm>
          <a:prstGeom prst="rect">
            <a:avLst/>
          </a:prstGeom>
          <a:noFill/>
          <a:ln w="9842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rapezoid 14"/>
          <p:cNvSpPr/>
          <p:nvPr/>
        </p:nvSpPr>
        <p:spPr>
          <a:xfrm>
            <a:off x="6827520" y="5568790"/>
            <a:ext cx="844550" cy="1062198"/>
          </a:xfrm>
          <a:prstGeom prst="trapezoid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685800" y="5567202"/>
            <a:ext cx="7086600" cy="1588"/>
          </a:xfrm>
          <a:prstGeom prst="line">
            <a:avLst/>
          </a:prstGeom>
          <a:ln w="76200">
            <a:solidFill>
              <a:schemeClr val="tx1">
                <a:alpha val="86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rapezoid 16"/>
          <p:cNvSpPr/>
          <p:nvPr/>
        </p:nvSpPr>
        <p:spPr>
          <a:xfrm>
            <a:off x="685800" y="5568790"/>
            <a:ext cx="844550" cy="1062198"/>
          </a:xfrm>
          <a:prstGeom prst="trapezoid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914400" y="5715159"/>
            <a:ext cx="6324600" cy="91582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914400" y="5771062"/>
            <a:ext cx="6324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smtClean="0">
                <a:solidFill>
                  <a:srgbClr val="FF0000"/>
                </a:solidFill>
              </a:rPr>
              <a:t>This won’t work – gravity is too weak</a:t>
            </a:r>
            <a:endParaRPr lang="en-US" sz="3200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05816" y="2708295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/>
              <a:t>It required the development of the new field of </a:t>
            </a:r>
            <a:r>
              <a:rPr lang="en-US" sz="3200" dirty="0" smtClean="0">
                <a:solidFill>
                  <a:srgbClr val="FF0000"/>
                </a:solidFill>
              </a:rPr>
              <a:t>plasma physics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6153" y="672868"/>
            <a:ext cx="90178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</a:t>
            </a:r>
            <a:r>
              <a:rPr lang="en-US" sz="3200" dirty="0" smtClean="0"/>
              <a:t>usion energy is one of the most difficult science and engineering challenges ever undertaken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305816" y="4424109"/>
            <a:ext cx="8229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Accompanied by the development of </a:t>
            </a:r>
          </a:p>
          <a:p>
            <a:r>
              <a:rPr lang="en-US" sz="3200" dirty="0" smtClean="0">
                <a:solidFill>
                  <a:srgbClr val="FF0000"/>
                </a:solidFill>
              </a:rPr>
              <a:t>fusion engineering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41910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Solution: confine plasma in magnetic cage</a:t>
            </a:r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3500" y="2087562"/>
            <a:ext cx="6096000" cy="453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1333500" y="2133600"/>
            <a:ext cx="1447800" cy="4487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19100" y="2787134"/>
            <a:ext cx="1981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n>
                  <a:solidFill>
                    <a:srgbClr val="FF0000"/>
                  </a:solidFill>
                </a:ln>
              </a:rPr>
              <a:t>magnets</a:t>
            </a:r>
            <a:endParaRPr lang="en-US" sz="320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2019300" y="3124200"/>
            <a:ext cx="1295400" cy="76200"/>
          </a:xfrm>
          <a:prstGeom prst="line">
            <a:avLst/>
          </a:prstGeom>
          <a:ln w="60325">
            <a:solidFill>
              <a:schemeClr val="tx1"/>
            </a:solidFill>
            <a:tailEnd type="triangle"/>
          </a:ln>
          <a:effectLst>
            <a:outerShdw blurRad="40000" dist="20000" dir="5400000" rotWithShape="0">
              <a:schemeClr val="tx1">
                <a:alpha val="38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largest </a:t>
            </a:r>
            <a:r>
              <a:rPr lang="en-US" dirty="0" err="1" smtClean="0"/>
              <a:t>tokamak</a:t>
            </a:r>
            <a:r>
              <a:rPr lang="en-US" dirty="0" smtClean="0"/>
              <a:t> (</a:t>
            </a:r>
            <a:r>
              <a:rPr lang="en-US" dirty="0" err="1" smtClean="0"/>
              <a:t>Jet,England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273409"/>
            <a:ext cx="7620000" cy="5435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5800" y="0"/>
            <a:ext cx="739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u="sng" dirty="0" smtClean="0"/>
              <a:t>A fusion power plant</a:t>
            </a:r>
            <a:endParaRPr lang="en-US" sz="4000" u="sng" dirty="0"/>
          </a:p>
        </p:txBody>
      </p:sp>
      <p:sp>
        <p:nvSpPr>
          <p:cNvPr id="5" name="Rectangle 4"/>
          <p:cNvSpPr/>
          <p:nvPr/>
        </p:nvSpPr>
        <p:spPr>
          <a:xfrm>
            <a:off x="0" y="1738575"/>
            <a:ext cx="2009156" cy="4997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589421" y="875650"/>
            <a:ext cx="589626" cy="1216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179047" y="707886"/>
            <a:ext cx="589626" cy="10306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768673" y="1255891"/>
            <a:ext cx="589626" cy="4826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179047" y="1380744"/>
            <a:ext cx="589626" cy="4826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610434" y="6412946"/>
            <a:ext cx="2029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not to scale</a:t>
            </a:r>
            <a:endParaRPr lang="en-US" i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282" y="1255891"/>
            <a:ext cx="9016718" cy="43764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3097</TotalTime>
  <Words>621</Words>
  <Application>Microsoft Office PowerPoint</Application>
  <PresentationFormat>On-screen Show (4:3)</PresentationFormat>
  <Paragraphs>163</Paragraphs>
  <Slides>26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The path to magnetic fusion energy from physics to energy </vt:lpstr>
      <vt:lpstr>The Sun is a natural fusion reactor</vt:lpstr>
      <vt:lpstr>The Sun is a natural fusion reactor</vt:lpstr>
      <vt:lpstr>Slide 4</vt:lpstr>
      <vt:lpstr>Goal: develop fusion as an energy source</vt:lpstr>
      <vt:lpstr>It required the development of the new field of plasma physics</vt:lpstr>
      <vt:lpstr>Solution: confine plasma in magnetic cage</vt:lpstr>
      <vt:lpstr>The largest tokamak (Jet,England)</vt:lpstr>
      <vt:lpstr>Slide 9</vt:lpstr>
      <vt:lpstr>We have come very far…</vt:lpstr>
      <vt:lpstr>We have produced fusion energy</vt:lpstr>
      <vt:lpstr>huge advance in fusion power</vt:lpstr>
      <vt:lpstr>These results in the early 1990s</vt:lpstr>
      <vt:lpstr>The international ITER experiment</vt:lpstr>
      <vt:lpstr>ITER is a reactor-scale experiment</vt:lpstr>
      <vt:lpstr> site preparation  in France</vt:lpstr>
      <vt:lpstr>In addition to ITER, fusion research in other nations is surging</vt:lpstr>
      <vt:lpstr>The escalating magnetic fusion activity across the world</vt:lpstr>
      <vt:lpstr>The escalating magnetic fusion activity across the world</vt:lpstr>
      <vt:lpstr>Major facilities under construction</vt:lpstr>
      <vt:lpstr>The US operates a strong set of medium-scale experiments</vt:lpstr>
      <vt:lpstr>A US roadmap to fusion energy</vt:lpstr>
      <vt:lpstr>US Fusion Nuclear Facility</vt:lpstr>
      <vt:lpstr>Current program</vt:lpstr>
      <vt:lpstr>Full, aggressive program</vt:lpstr>
      <vt:lpstr>To conclude, </vt:lpstr>
    </vt:vector>
  </TitlesOfParts>
  <Company>PPPL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path to magnetic fusion energy</dc:title>
  <dc:creator>Stewart Prager</dc:creator>
  <cp:lastModifiedBy>Andrew Holland</cp:lastModifiedBy>
  <cp:revision>12</cp:revision>
  <dcterms:created xsi:type="dcterms:W3CDTF">2011-08-03T04:19:05Z</dcterms:created>
  <dcterms:modified xsi:type="dcterms:W3CDTF">2011-08-03T14:58:57Z</dcterms:modified>
</cp:coreProperties>
</file>