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  <p:sldMasterId id="2147483653" r:id="rId2"/>
    <p:sldMasterId id="2147483652" r:id="rId3"/>
    <p:sldMasterId id="2147483650" r:id="rId4"/>
    <p:sldMasterId id="2147483649" r:id="rId5"/>
  </p:sldMasterIdLst>
  <p:notesMasterIdLst>
    <p:notesMasterId r:id="rId20"/>
  </p:notesMasterIdLst>
  <p:handoutMasterIdLst>
    <p:handoutMasterId r:id="rId21"/>
  </p:handoutMasterIdLst>
  <p:sldIdLst>
    <p:sldId id="256" r:id="rId6"/>
    <p:sldId id="301" r:id="rId7"/>
    <p:sldId id="302" r:id="rId8"/>
    <p:sldId id="313" r:id="rId9"/>
    <p:sldId id="303" r:id="rId10"/>
    <p:sldId id="310" r:id="rId11"/>
    <p:sldId id="311" r:id="rId12"/>
    <p:sldId id="312" r:id="rId13"/>
    <p:sldId id="314" r:id="rId14"/>
    <p:sldId id="315" r:id="rId15"/>
    <p:sldId id="316" r:id="rId16"/>
    <p:sldId id="317" r:id="rId17"/>
    <p:sldId id="318" r:id="rId18"/>
    <p:sldId id="309" r:id="rId19"/>
  </p:sldIdLst>
  <p:sldSz cx="9144000" cy="6858000" type="screen4x3"/>
  <p:notesSz cx="7010400" cy="9236075"/>
  <p:embeddedFontLs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7F4"/>
    <a:srgbClr val="CCFFCC"/>
    <a:srgbClr val="FFFFCC"/>
    <a:srgbClr val="0131FF"/>
    <a:srgbClr val="001E9E"/>
    <a:srgbClr val="C8D5EC"/>
    <a:srgbClr val="A0B3B6"/>
    <a:srgbClr val="006600"/>
    <a:srgbClr val="DADADA"/>
    <a:srgbClr val="DECF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621" autoAdjust="0"/>
    <p:restoredTop sz="86364" autoAdjust="0"/>
  </p:normalViewPr>
  <p:slideViewPr>
    <p:cSldViewPr>
      <p:cViewPr varScale="1">
        <p:scale>
          <a:sx n="79" d="100"/>
          <a:sy n="79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3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1168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1168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A69CCFD1-06C7-4DF6-AFE0-419D1CB8EF5C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38161" cy="461168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smtClean="0"/>
              <a:t>C-Mod PAC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773318"/>
            <a:ext cx="3038161" cy="461168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EF7D9C6D-BD40-48D2-A5A9-D43636A29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3" tIns="46385" rIns="92773" bIns="46385" numCol="1" anchor="t" anchorCtr="0" compatLnSpc="1">
            <a:prstTxWarp prst="textNoShape">
              <a:avLst/>
            </a:prstTxWarp>
          </a:bodyPr>
          <a:lstStyle>
            <a:lvl1pPr defTabSz="92897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4" y="0"/>
            <a:ext cx="3038161" cy="46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3" tIns="46385" rIns="92773" bIns="46385" numCol="1" anchor="t" anchorCtr="0" compatLnSpc="1">
            <a:prstTxWarp prst="textNoShape">
              <a:avLst/>
            </a:prstTxWarp>
          </a:bodyPr>
          <a:lstStyle>
            <a:lvl1pPr algn="r" defTabSz="92897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387456"/>
            <a:ext cx="5607678" cy="4155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3" tIns="46385" rIns="92773" bIns="46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19"/>
            <a:ext cx="3038161" cy="46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3" tIns="46385" rIns="92773" bIns="46385" numCol="1" anchor="b" anchorCtr="0" compatLnSpc="1">
            <a:prstTxWarp prst="textNoShape">
              <a:avLst/>
            </a:prstTxWarp>
          </a:bodyPr>
          <a:lstStyle>
            <a:lvl1pPr defTabSz="92897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4" y="8773319"/>
            <a:ext cx="3038161" cy="46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3" tIns="46385" rIns="92773" bIns="46385" numCol="1" anchor="b" anchorCtr="0" compatLnSpc="1">
            <a:prstTxWarp prst="textNoShape">
              <a:avLst/>
            </a:prstTxWarp>
          </a:bodyPr>
          <a:lstStyle>
            <a:lvl1pPr algn="r" defTabSz="928976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4DA0C95-C791-43C2-B88C-894FF516F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F6035B-2EA7-45D6-8F80-38CD5DE3B3FE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57607-3694-4004-A8E4-853357CAEBAC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A8F9F-BF23-4BDE-92FE-4927A3FA9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15792-8F38-4870-9EC8-C45D0D630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32D6-4CF0-4F8B-BD9E-E31CE94EF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2A79-2DA4-49B4-8B6E-12075231F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FEAE1-B01B-49DA-88DA-C7B377305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8F2E-FC64-45C8-A5EC-C70BD8AA8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841F-BEA7-4E38-9E68-F844B164A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50308-C161-47DA-AFE5-A9E06146A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B29B-EA8B-42EA-9FB6-7BB56C980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26F05-3CA8-4F17-8369-C63323905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349-CFBE-424A-936D-891ACE6E5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BEFAA-7F9B-4243-A39D-7C28C35DD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B34E-4396-47D8-9CA8-F84D0CDF2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147D5-D269-433D-9926-A7ADBEDF7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F26B9-745C-4A4A-8B63-FC94A6B55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888D-1585-4CC5-B84A-6D3C3D096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CADF-D440-4AA8-B3C0-33B27489E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8235-C798-4C16-B1EE-606A3D5B5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30E7-ED98-4A24-B0E1-A0E31951E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A35B2-7A3F-4688-9B3F-EA8A3F705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1F2A4-E059-45F6-A979-7B2F467F5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24A5-A06E-4FB1-A33E-DB3D75542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AA5A7-9326-47B4-B006-24B621AE0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A4D7E-EE7E-4779-BCD0-00FCC93B6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92E14-A1A9-4D6F-A710-16C67268D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0203D-49D9-4028-A60F-1A5976F59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324B2-45E4-4736-BAA8-C59827CDB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804F1-88E7-46D5-9640-448001D32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4E8-36C7-4466-AA28-F1294C86A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F429-72C3-48C8-8D2E-DFC352B44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EE7F-E9DA-4F2D-B633-233F2F7D5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8899-0BAB-4E52-B4E1-535A5E01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CF29F-DB67-45E7-81BE-E36E6C0C6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B6CF-829F-40E4-8CC6-C931A6F69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FC3CE-DBBC-47B3-B141-8A7F39CF7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FE1A8-5B7F-401E-BFC0-A0E0380B4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851A-33F0-4C0F-9A1B-2A20A335E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1520A-2DE8-414B-A9A1-04F661D66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602F2-5975-43BA-9EA3-ABD7DF61F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F4A33-392A-4A1A-9672-BC2AB1D15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35EA1-39FF-4A07-8C80-45CBD073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43940-C02A-49EE-9327-3B3C7927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B2E2A-F1A5-42DA-B868-D4741BC81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06894-42B1-4F0B-ABA1-032104225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631238" y="6427788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6031194F-8519-46C4-A7FF-A8E4D27EFFB2}" type="slidenum">
              <a:rPr lang="en-US" sz="1400" b="0">
                <a:solidFill>
                  <a:schemeClr val="bg2"/>
                </a:solidFill>
                <a:latin typeface="Arial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b="0">
              <a:solidFill>
                <a:schemeClr val="bg2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Mono BT"/>
        <a:buChar char="à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5579B18-B940-4F60-A503-5DEC87C1B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BB917-B139-4901-A9CF-E165A1EE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1275"/>
            <a:ext cx="50292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CEE6E0-A6BF-41A1-8C19-99990285B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C-Mod PAC 2011</a:t>
            </a:r>
            <a:endParaRPr lang="en-US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104B247-EF53-4A28-A794-545BA0304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836713"/>
            <a:ext cx="7776864" cy="97210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Accelerating Progress in MFE</a:t>
            </a:r>
            <a:endParaRPr lang="en-US" sz="2000" i="1" dirty="0" smtClean="0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838200" y="685800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762000" y="6019800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719572" y="5013176"/>
            <a:ext cx="76438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545124"/>
            <a:ext cx="7236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1" dirty="0" smtClean="0"/>
              <a:t>Presented by Martin Greenwald</a:t>
            </a:r>
          </a:p>
          <a:p>
            <a:pPr algn="ctr"/>
            <a:r>
              <a:rPr lang="en-US" b="0" i="1" dirty="0" smtClean="0"/>
              <a:t>ASP Workshop on MFE Steps to Commercialization</a:t>
            </a:r>
          </a:p>
          <a:p>
            <a:pPr algn="ctr"/>
            <a:r>
              <a:rPr lang="en-US" b="0" i="1" dirty="0" smtClean="0"/>
              <a:t>June 5, 2012</a:t>
            </a:r>
          </a:p>
          <a:p>
            <a:pPr algn="ctr"/>
            <a:r>
              <a:rPr lang="en-US" b="0" i="1" dirty="0" smtClean="0"/>
              <a:t>Washington DC</a:t>
            </a:r>
            <a:endParaRPr lang="en-US" dirty="0"/>
          </a:p>
        </p:txBody>
      </p:sp>
      <p:pic>
        <p:nvPicPr>
          <p:cNvPr id="8" name="Picture 8" descr="C:\Users\g.PSFC\Documents\non-Physics meetings\MITEI-2010\plasma_wide_t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44824"/>
            <a:ext cx="2988332" cy="2390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Plasma: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Do we have enough information on plasma physics today to construct the first FNF?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If not when can it be available?    How?   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When will we have enough information on plasma physics to construct alternate FNF designs?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further information is required for Demo?  Where will it be obtained?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Heating, Fueling and Current Drive Systems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Assuming the relevant plasma physics is covered above, what technology and engineering questions remain?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facilities are required?   Existing experiments?, New experiments?  Test stands?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When would results be sufficient to qualify these systems for an FNF?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When would results be sufficient to qualify these systems for Demo?</a:t>
            </a:r>
            <a:endParaRPr lang="en-US" b="0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Dependences and Critical Path Issues (1)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16732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PWI: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new information do we need before we design/construct the first FNF?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much of this could be obtained from existing facilities?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would new facilities provide?,   What kinds of facilities,  When?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much could an aggressive theory and modeling program provide?  When?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Beyond the first FNF, is there additional information required for an alternate FNF?  For Demo?  How would this information be obtained? </a:t>
            </a:r>
          </a:p>
          <a:p>
            <a:endParaRPr lang="en-US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Material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are the options for early materials testing?  Are priorities for materials testing agreed on?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When would the first results be available?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long before useful information comes out of FMIF?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much would improved modeling and laboratory work speed development?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When would we know enough to design/construct the various nuclear facility options?</a:t>
            </a:r>
            <a:endParaRPr lang="en-US" b="0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Dependences and Critical Path Issues (2)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Components: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materials information is required before we can design/construct components for the first FNF, at what risk? 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laboratory and modeling research is required before we know enough to design and construct components for the first FNF, at what risk?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level of qualification in an FNF is required before proceeding to Demo design? 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Magnets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do magnet options effect choices for future facilities including FNF and Demo?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What research &amp; development is required in order to support design decisions? 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soon could this information be available?</a:t>
            </a:r>
          </a:p>
          <a:p>
            <a:pPr marL="684213" lvl="1" indent="-227013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do we accomplish full-scale tests?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Dependences and Critical Path Issues (3)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Plant Systems: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does consideration of RAMI impact the design of new facilities?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Do we have the information required for analysis and design of new facilities?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If not, in what areas is targeted R&amp;D required?  When will it provide answers?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much can modeling contribute?  When?</a:t>
            </a:r>
          </a:p>
          <a:p>
            <a:pPr marL="684213" lvl="1" indent="-2270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How much will new facilities contribute toward Demo?  When will that information be available?</a:t>
            </a:r>
            <a:endParaRPr lang="en-US" b="0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Dependences and Critical Path Issues (4)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9532" y="2132856"/>
            <a:ext cx="8559800" cy="244827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 marL="342900" indent="-342900" algn="ctr">
              <a:lnSpc>
                <a:spcPct val="130000"/>
              </a:lnSpc>
              <a:spcAft>
                <a:spcPts val="600"/>
              </a:spcAft>
              <a:buSzPct val="120000"/>
            </a:pPr>
            <a:r>
              <a:rPr lang="en-US" sz="6000" dirty="0" smtClean="0">
                <a:solidFill>
                  <a:schemeClr val="accent2"/>
                </a:solidFill>
                <a:latin typeface="Calibri" pitchFamily="34" charset="0"/>
              </a:rPr>
              <a:t>End</a:t>
            </a:r>
            <a:endParaRPr lang="en-US" sz="6000" b="0" baseline="-25000" dirty="0" smtClean="0">
              <a:latin typeface="Calibri" pitchFamily="34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755576" y="566124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35596" y="3717032"/>
            <a:ext cx="7056784" cy="2709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 marL="742950" lvl="1" indent="-285750">
              <a:lnSpc>
                <a:spcPct val="130000"/>
              </a:lnSpc>
              <a:spcAft>
                <a:spcPts val="600"/>
              </a:spcAft>
            </a:pPr>
            <a:endParaRPr lang="en-US" b="0" dirty="0"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kern="1200" dirty="0" smtClean="0">
                <a:latin typeface="Arial"/>
                <a:ea typeface="+mn-ea"/>
                <a:cs typeface="Arial"/>
              </a:rPr>
              <a:t>Reference – 35 Year Fusion Development Plan</a:t>
            </a: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3548" y="1088740"/>
          <a:ext cx="8137002" cy="3715572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810009"/>
                <a:gridCol w="699553"/>
                <a:gridCol w="119483"/>
                <a:gridCol w="589097"/>
                <a:gridCol w="359158"/>
                <a:gridCol w="340395"/>
                <a:gridCol w="699553"/>
                <a:gridCol w="699553"/>
                <a:gridCol w="322339"/>
                <a:gridCol w="377213"/>
                <a:gridCol w="395977"/>
                <a:gridCol w="303576"/>
                <a:gridCol w="116840"/>
                <a:gridCol w="242416"/>
                <a:gridCol w="477664"/>
                <a:gridCol w="828092"/>
                <a:gridCol w="756084"/>
              </a:tblGrid>
              <a:tr h="69985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0-5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5-10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10-15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15-20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20-25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25-30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30-35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35-40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40-45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Year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45-50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Construction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Pre-DT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DT Operation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6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IFMIF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Construct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Operation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6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CTF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Construct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Operation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6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Demo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Construct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Operate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5445224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alibri" pitchFamily="34" charset="0"/>
              </a:rPr>
              <a:t>Because of the slower ramp-up and construction for ITER and a longer than assumed pre-DT phase, Demo operation is delayed about 10 years from the 35-year plan (which actually had it begin operation in thirty years ~2036). </a:t>
            </a:r>
            <a:endParaRPr lang="en-US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7564" y="980728"/>
            <a:ext cx="7812868" cy="544563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Exploit existing or new interim facilities to begin materials testing and qualification as soon as possible. 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Shorten design and construction times for all new experiments and facilities.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Dramatically accelerate all base science and technology programs. 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Earlier partnering with industry aimed at speeding fabrication, increasing reliability (and ultimately reducing costs).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Earlier partnering on nuclear licensing issues.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Start now on a steady-state D-D facility to address accessible PWI science and technology issues. 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Start now on additional performance extension class devices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Begin design of 1</a:t>
            </a:r>
            <a:r>
              <a:rPr lang="en-US" b="0" baseline="30000" dirty="0" smtClean="0">
                <a:solidFill>
                  <a:schemeClr val="accent2"/>
                </a:solidFill>
                <a:latin typeface="Calibri" pitchFamily="34" charset="0"/>
              </a:rPr>
              <a:t>st</a:t>
            </a: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 nuclear facility significantly immediately, accepting higher risk.</a:t>
            </a:r>
          </a:p>
          <a:p>
            <a:pPr marL="342900" lvl="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Pursue parallel options for that nuclear facility, accepting higher risk for each.</a:t>
            </a:r>
          </a:p>
          <a:p>
            <a:pPr marL="342900" indent="-342900">
              <a:spcAft>
                <a:spcPts val="9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Pursue parallel options for Demo, accepting higher risk for each.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Generic Options to Accelerate Schedule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r>
              <a:rPr lang="en-US" dirty="0" smtClean="0">
                <a:latin typeface="Calibri" pitchFamily="34" charset="0"/>
              </a:rPr>
              <a:t>1. Plasma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Need to demonstrate predictable, integrated (core, edge, </a:t>
            </a:r>
            <a:r>
              <a:rPr lang="en-US" sz="1600" b="0" dirty="0" err="1" smtClean="0">
                <a:solidFill>
                  <a:schemeClr val="accent2"/>
                </a:solidFill>
                <a:latin typeface="Calibri" pitchFamily="34" charset="0"/>
              </a:rPr>
              <a:t>pwi</a:t>
            </a: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), steady state, high-performance plasmas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Avoid disruptions and large ELMs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Efficient and reliable steady-state heating, fueling and current drive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Sensors, actuators and control methods consistent with Demo requirements</a:t>
            </a:r>
          </a:p>
          <a:p>
            <a:r>
              <a:rPr lang="en-US" b="0" dirty="0" smtClean="0">
                <a:latin typeface="Calibri" pitchFamily="34" charset="0"/>
              </a:rPr>
              <a:t> </a:t>
            </a:r>
          </a:p>
          <a:p>
            <a:r>
              <a:rPr lang="en-US" dirty="0" smtClean="0">
                <a:latin typeface="Calibri" pitchFamily="34" charset="0"/>
              </a:rPr>
              <a:t>Strategies to accelerate progress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Operate all existing U.S. facilities at  &gt;full utilization (double shift)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Exploit international facilities to the greatest extent technically and politically feasible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Significantly accelerate ITER through much greater U.S. contributions where technically and politically feasible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Greatly accelerate technology and science program for heating, fueling and current drive systems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Actively deploy “Demo compatible” sensors on existing machines to test/demonstrate their capabilities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Design and construction of new performance extension devices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Design and construction of new burning plasma devices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  <a:latin typeface="Calibri" pitchFamily="34" charset="0"/>
              </a:rPr>
              <a:t>Greatly strengthen theory and modeling effort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Accelerating Individual Program Elements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2. PWI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Prediction of heat, particle and neutron fluxes on all surfaces in realistic geometry for normal and off-normal conditions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Erosion, impurity generation and modifications of surface morphology or chemistry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Tritium retention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Dust generation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All supporting choice of materials and component design</a:t>
            </a: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Strategies to accelerate progress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Operate all existing U.S. facilities at  &gt;full utilization (double shift)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Exploit international facilities to the greatest extent technically and politically feasible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Greatly accelerate technology program for PWI and first wall materials including construction of additional PWI test-stands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Design and construction of new steady-state HH and/or DD PWI device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Design and construction of new steady-state DT devices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600" b="0" dirty="0" smtClean="0">
                <a:solidFill>
                  <a:schemeClr val="accent2"/>
                </a:solidFill>
              </a:rPr>
              <a:t>Greatly strengthen theory and modeling effort</a:t>
            </a:r>
            <a:endParaRPr lang="en-US" sz="1600" b="0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Accelerating Individual Program Elements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3. Plasma facing components and fuel cycle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Materials issues related to heat and particle loads, neutron fluxes, permeability, chemistry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Tritium breeding at acceptable  TBR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Materials and fabrication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Fuel separation and recovery, in-vessel retention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Power extraction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Component lifetime 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Strategies to accelerate progress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Strong build up supporting technology program including test-stand and modeling capabilities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Exploit any and all short-term  options to begin testing of materials and components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Design and construction of FMIF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Design and construction of fusion nuclear facility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Accelerating Individual Program Elements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4. Low activation materials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Develop and qualify materials for long lived structural applications in presence of high neutron </a:t>
            </a:r>
            <a:r>
              <a:rPr lang="en-US" b="0" dirty="0" err="1" smtClean="0">
                <a:solidFill>
                  <a:schemeClr val="accent2"/>
                </a:solidFill>
                <a:latin typeface="Calibri" pitchFamily="34" charset="0"/>
              </a:rPr>
              <a:t>fluence</a:t>
            </a: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 at required operating temperatures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Develop and qualify materials for first wall compatible with heat and particle loads and high neutron </a:t>
            </a:r>
            <a:r>
              <a:rPr lang="en-US" b="0" dirty="0" err="1" smtClean="0">
                <a:solidFill>
                  <a:schemeClr val="accent2"/>
                </a:solidFill>
                <a:latin typeface="Calibri" pitchFamily="34" charset="0"/>
              </a:rPr>
              <a:t>fluence</a:t>
            </a: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 at required operating temperatures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Develop and qualify materials for launching structures, sensors and actuators 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Strategies to accelerate progress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Strong build up supporting technology program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Greatly accelerate modeling activities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Exploit any and all short-term  options to begin testing of materials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Design and construction of  dedicated FMIF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Design and construction of fusion nuclear facility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Accelerating Individual Program Elements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5. Magnets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Maximize performance and reliability; minimize costs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Develop designs that improve plant system maintainability </a:t>
            </a:r>
          </a:p>
          <a:p>
            <a:pPr marL="342900" indent="-342900"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Strategies to accelerate progress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Strong build up for supporting technology program including test-stand and modeling capabilities aimed at improving superconducting strand, conductor design, electrical and thermal insulators, conductor joining methods, sensors for quench detection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Develop demountable superconducting  magnets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Partner with industry to improve manufacturing techniques to speed production, maintain quality and lower costs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Develop fusion magnets with high-temperature superconductors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Design and construct new devices with advanced magnets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Accelerating Individual Program Elements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795338"/>
            <a:ext cx="754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556" y="1088740"/>
            <a:ext cx="7848872" cy="52205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6. Plant and Systems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Ensure reliability, availability, maintainability, </a:t>
            </a:r>
            <a:r>
              <a:rPr lang="en-US" b="0" dirty="0" err="1" smtClean="0">
                <a:solidFill>
                  <a:schemeClr val="accent2"/>
                </a:solidFill>
                <a:latin typeface="Calibri" pitchFamily="34" charset="0"/>
              </a:rPr>
              <a:t>inspectability</a:t>
            </a: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 for all plant systems and the plant as a whole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Ensure safety of plant operation -  support requirement for no public evacuation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Develop strategy for decommissioning, waste management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Ensure appropriate and timely licensing  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Strategies to accelerate progress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Strong build up for supporting technology and engineering program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Accelerated R&amp;D program for remote handling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Pursue options that improve modularity, and ease assembly/disassembly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Greatly improved system modeling capabilities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US" b="0" dirty="0" smtClean="0">
                <a:solidFill>
                  <a:schemeClr val="accent2"/>
                </a:solidFill>
                <a:latin typeface="Calibri" pitchFamily="34" charset="0"/>
              </a:rPr>
              <a:t>Design and construction of new nuclear facilities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19256" cy="432048"/>
          </a:xfrm>
        </p:spPr>
        <p:txBody>
          <a:bodyPr/>
          <a:lstStyle/>
          <a:p>
            <a:pPr rtl="0" fontAlgn="base"/>
            <a:r>
              <a:rPr lang="en-US" sz="20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Accelerating Individual Program Elements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112791</TotalTime>
  <Words>866</Words>
  <Application>Microsoft Office PowerPoint</Application>
  <PresentationFormat>On-screen Show (4:3)</PresentationFormat>
  <Paragraphs>202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SymbolMono BT</vt:lpstr>
      <vt:lpstr>Default Design</vt:lpstr>
      <vt:lpstr>3_Custom Design</vt:lpstr>
      <vt:lpstr>2_Custom Design</vt:lpstr>
      <vt:lpstr>1_Custom Design</vt:lpstr>
      <vt:lpstr>Custom Design</vt:lpstr>
      <vt:lpstr>Accelerating Progress in MFE</vt:lpstr>
      <vt:lpstr>Reference – 35 Year Fusion Development Plan</vt:lpstr>
      <vt:lpstr>Generic Options to Accelerate Schedule</vt:lpstr>
      <vt:lpstr>Accelerating Individual Program Elements</vt:lpstr>
      <vt:lpstr>Accelerating Individual Program Elements</vt:lpstr>
      <vt:lpstr>Accelerating Individual Program Elements</vt:lpstr>
      <vt:lpstr>Accelerating Individual Program Elements</vt:lpstr>
      <vt:lpstr>Accelerating Individual Program Elements</vt:lpstr>
      <vt:lpstr>Accelerating Individual Program Elements</vt:lpstr>
      <vt:lpstr>Dependences and Critical Path Issues (1)</vt:lpstr>
      <vt:lpstr>Dependences and Critical Path Issues (2)</vt:lpstr>
      <vt:lpstr>Dependences and Critical Path Issues (3)</vt:lpstr>
      <vt:lpstr>Dependences and Critical Path Issues (4)</vt:lpstr>
      <vt:lpstr>Slide 14</vt:lpstr>
    </vt:vector>
  </TitlesOfParts>
  <Company>MIT PSFC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Visions for Data Management and Remote Collaboration on ITER</dc:title>
  <dc:creator>Martin Greenwald</dc:creator>
  <cp:lastModifiedBy>Robert Gardner</cp:lastModifiedBy>
  <cp:revision>1587</cp:revision>
  <dcterms:created xsi:type="dcterms:W3CDTF">2005-10-03T18:27:06Z</dcterms:created>
  <dcterms:modified xsi:type="dcterms:W3CDTF">2012-06-05T16:06:34Z</dcterms:modified>
</cp:coreProperties>
</file>